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4" r:id="rId1"/>
  </p:sldMasterIdLst>
  <p:notesMasterIdLst>
    <p:notesMasterId r:id="rId15"/>
  </p:notesMasterIdLst>
  <p:sldIdLst>
    <p:sldId id="256" r:id="rId2"/>
    <p:sldId id="283" r:id="rId3"/>
    <p:sldId id="279" r:id="rId4"/>
    <p:sldId id="294" r:id="rId5"/>
    <p:sldId id="295" r:id="rId6"/>
    <p:sldId id="284" r:id="rId7"/>
    <p:sldId id="296" r:id="rId8"/>
    <p:sldId id="269" r:id="rId9"/>
    <p:sldId id="297" r:id="rId10"/>
    <p:sldId id="298" r:id="rId11"/>
    <p:sldId id="299" r:id="rId12"/>
    <p:sldId id="301" r:id="rId13"/>
    <p:sldId id="302" r:id="rId14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43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C697C"/>
    <a:srgbClr val="32A598"/>
    <a:srgbClr val="CB3600"/>
    <a:srgbClr val="F65F06"/>
    <a:srgbClr val="000000"/>
    <a:srgbClr val="71883F"/>
    <a:srgbClr val="0E6F21"/>
    <a:srgbClr val="0167A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266"/>
    <p:restoredTop sz="91837"/>
  </p:normalViewPr>
  <p:slideViewPr>
    <p:cSldViewPr snapToGrid="0">
      <p:cViewPr varScale="1">
        <p:scale>
          <a:sx n="150" d="100"/>
          <a:sy n="150" d="100"/>
        </p:scale>
        <p:origin x="1624" y="168"/>
      </p:cViewPr>
      <p:guideLst>
        <p:guide orient="horz" pos="1643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0202ef9847_1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10202ef9847_1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911607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0202ef9847_1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10202ef9847_1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377953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0202ef9847_1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10202ef9847_1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232115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0202ef9847_1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10202ef9847_1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9827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0202ef9847_1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10202ef9847_1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71518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0202ef9847_1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10202ef9847_1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150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0202ef9847_1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10202ef9847_1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512781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0202ef9847_1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10202ef9847_1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469340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0202ef9847_1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10202ef9847_1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GB" sz="1800" dirty="0">
                <a:effectLst/>
                <a:latin typeface="ZapfHumanist601BT"/>
              </a:rPr>
              <a:t>There are a number of other groups in any given society which may exist in a political netherworld which marginalizes the group from significant representation and influence. Most obviously women are treated as a marginalized group despite the fact they make up a voting majority in many states. Other marginalized groups include: such as the young, the elderly, the impoverished and homeless, the disabled, and those of different sexual orientations. </a:t>
            </a:r>
            <a:endParaRPr lang="en-GB" dirty="0">
              <a:effectLst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250946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0202ef9847_1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10202ef9847_1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GB" sz="1800" dirty="0">
                <a:effectLst/>
                <a:latin typeface="ZapfHumanist601BT"/>
              </a:rPr>
              <a:t>There are a number of other groups in any given society which may exist in a political netherworld which marginalizes the group from significant representation and influence. Most obviously women are treated as a marginalized group despite the fact they make up a voting majority in many states. Other marginalized groups include: such as the young, the elderly, the impoverished and homeless, the disabled, and those of different sexual orientations. </a:t>
            </a:r>
            <a:endParaRPr lang="en-GB" dirty="0">
              <a:effectLst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390673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0202ef9847_1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10202ef9847_1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0202ef9847_1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10202ef9847_1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890411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folie" type="title">
  <p:cSld name="TITLE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"/>
          <p:cNvSpPr txBox="1">
            <a:spLocks noGrp="1"/>
          </p:cNvSpPr>
          <p:nvPr>
            <p:ph type="ctrTitle"/>
          </p:nvPr>
        </p:nvSpPr>
        <p:spPr>
          <a:xfrm>
            <a:off x="1023105" y="1539435"/>
            <a:ext cx="7663800" cy="115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0067A1"/>
              </a:buClr>
              <a:buSzPts val="4400"/>
              <a:buFont typeface="Arial"/>
              <a:buNone/>
              <a:defRPr sz="44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ubTitle" idx="1"/>
          </p:nvPr>
        </p:nvSpPr>
        <p:spPr>
          <a:xfrm>
            <a:off x="1023105" y="3037148"/>
            <a:ext cx="6063600" cy="13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440"/>
              </a:spcBef>
              <a:spcAft>
                <a:spcPts val="0"/>
              </a:spcAft>
              <a:buSzPts val="1870"/>
              <a:buNone/>
              <a:defRPr>
                <a:solidFill>
                  <a:srgbClr val="7F7F7F"/>
                </a:solidFill>
              </a:defRPr>
            </a:lvl1pPr>
            <a:lvl2pPr lvl="1" algn="ctr">
              <a:spcBef>
                <a:spcPts val="380"/>
              </a:spcBef>
              <a:spcAft>
                <a:spcPts val="0"/>
              </a:spcAft>
              <a:buSzPts val="1615"/>
              <a:buNone/>
              <a:defRPr>
                <a:solidFill>
                  <a:srgbClr val="8B8B8D"/>
                </a:solidFill>
              </a:defRPr>
            </a:lvl2pPr>
            <a:lvl3pPr lvl="2" algn="ctr">
              <a:spcBef>
                <a:spcPts val="340"/>
              </a:spcBef>
              <a:spcAft>
                <a:spcPts val="0"/>
              </a:spcAft>
              <a:buSzPts val="1530"/>
              <a:buNone/>
              <a:defRPr>
                <a:solidFill>
                  <a:srgbClr val="8B8B8D"/>
                </a:solidFill>
              </a:defRPr>
            </a:lvl3pPr>
            <a:lvl4pPr lvl="3" algn="ctr">
              <a:spcBef>
                <a:spcPts val="300"/>
              </a:spcBef>
              <a:spcAft>
                <a:spcPts val="0"/>
              </a:spcAft>
              <a:buSzPts val="1500"/>
              <a:buNone/>
              <a:defRPr>
                <a:solidFill>
                  <a:srgbClr val="8B8B8D"/>
                </a:solidFill>
              </a:defRPr>
            </a:lvl4pPr>
            <a:lvl5pPr lvl="4" algn="ctr">
              <a:spcBef>
                <a:spcPts val="260"/>
              </a:spcBef>
              <a:spcAft>
                <a:spcPts val="0"/>
              </a:spcAft>
              <a:buSzPts val="1300"/>
              <a:buNone/>
              <a:defRPr>
                <a:solidFill>
                  <a:srgbClr val="8B8B8D"/>
                </a:solidFill>
              </a:defRPr>
            </a:lvl5pPr>
            <a:lvl6pPr lvl="5" algn="ctr">
              <a:spcBef>
                <a:spcPts val="260"/>
              </a:spcBef>
              <a:spcAft>
                <a:spcPts val="0"/>
              </a:spcAft>
              <a:buSzPts val="1300"/>
              <a:buNone/>
              <a:defRPr>
                <a:solidFill>
                  <a:srgbClr val="8B8B8D"/>
                </a:solidFill>
              </a:defRPr>
            </a:lvl6pPr>
            <a:lvl7pPr lvl="6" algn="ctr">
              <a:spcBef>
                <a:spcPts val="260"/>
              </a:spcBef>
              <a:spcAft>
                <a:spcPts val="0"/>
              </a:spcAft>
              <a:buSzPts val="1300"/>
              <a:buNone/>
              <a:defRPr>
                <a:solidFill>
                  <a:srgbClr val="8B8B8D"/>
                </a:solidFill>
              </a:defRPr>
            </a:lvl7pPr>
            <a:lvl8pPr lvl="7" algn="ctr">
              <a:spcBef>
                <a:spcPts val="260"/>
              </a:spcBef>
              <a:spcAft>
                <a:spcPts val="0"/>
              </a:spcAft>
              <a:buSzPts val="1300"/>
              <a:buNone/>
              <a:defRPr>
                <a:solidFill>
                  <a:srgbClr val="8B8B8D"/>
                </a:solidFill>
              </a:defRPr>
            </a:lvl8pPr>
            <a:lvl9pPr lvl="8" algn="ctr">
              <a:spcBef>
                <a:spcPts val="260"/>
              </a:spcBef>
              <a:spcAft>
                <a:spcPts val="0"/>
              </a:spcAft>
              <a:buSzPts val="1300"/>
              <a:buNone/>
              <a:defRPr>
                <a:solidFill>
                  <a:srgbClr val="8B8B8D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dt" idx="10"/>
          </p:nvPr>
        </p:nvSpPr>
        <p:spPr>
          <a:xfrm>
            <a:off x="457200" y="4903898"/>
            <a:ext cx="28956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ftr" idx="11"/>
          </p:nvPr>
        </p:nvSpPr>
        <p:spPr>
          <a:xfrm>
            <a:off x="3429000" y="4903898"/>
            <a:ext cx="41148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sldNum" idx="12"/>
          </p:nvPr>
        </p:nvSpPr>
        <p:spPr>
          <a:xfrm>
            <a:off x="7620000" y="4903898"/>
            <a:ext cx="10668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0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" name="Google Shape;20;p2"/>
          <p:cNvSpPr/>
          <p:nvPr/>
        </p:nvSpPr>
        <p:spPr>
          <a:xfrm>
            <a:off x="-1940782" y="1879642"/>
            <a:ext cx="15705936" cy="986600"/>
          </a:xfrm>
          <a:custGeom>
            <a:avLst/>
            <a:gdLst/>
            <a:ahLst/>
            <a:cxnLst/>
            <a:rect l="l" t="t" r="r" b="b"/>
            <a:pathLst>
              <a:path w="13868376" h="1315466" extrusionOk="0">
                <a:moveTo>
                  <a:pt x="0" y="986600"/>
                </a:moveTo>
                <a:cubicBezTo>
                  <a:pt x="841967" y="1112287"/>
                  <a:pt x="1683935" y="1237975"/>
                  <a:pt x="2630795" y="1292786"/>
                </a:cubicBezTo>
                <a:cubicBezTo>
                  <a:pt x="3577655" y="1347597"/>
                  <a:pt x="4639801" y="1355157"/>
                  <a:pt x="5681158" y="1315466"/>
                </a:cubicBezTo>
                <a:cubicBezTo>
                  <a:pt x="6722515" y="1275775"/>
                  <a:pt x="7680714" y="1222854"/>
                  <a:pt x="8878936" y="1054641"/>
                </a:cubicBezTo>
                <a:cubicBezTo>
                  <a:pt x="10077158" y="886428"/>
                  <a:pt x="12038915" y="481959"/>
                  <a:pt x="12870488" y="306186"/>
                </a:cubicBezTo>
                <a:cubicBezTo>
                  <a:pt x="13702061" y="130412"/>
                  <a:pt x="13868376" y="0"/>
                  <a:pt x="13868376" y="0"/>
                </a:cubicBezTo>
              </a:path>
            </a:pathLst>
          </a:custGeom>
          <a:noFill/>
          <a:ln w="12700" cap="flat" cmpd="sng">
            <a:solidFill>
              <a:srgbClr val="0067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21;p2"/>
          <p:cNvSpPr/>
          <p:nvPr/>
        </p:nvSpPr>
        <p:spPr>
          <a:xfrm>
            <a:off x="0" y="0"/>
            <a:ext cx="9144000" cy="1311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" name="Google Shape;22;p2" descr="MCC_PPT_Gestaltungselemente_Logo_a_600DPI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3076956" cy="12721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 und Inhalt" type="obj">
  <p:cSld name="OBJEC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"/>
          <p:cNvSpPr txBox="1">
            <a:spLocks noGrp="1"/>
          </p:cNvSpPr>
          <p:nvPr>
            <p:ph type="title"/>
          </p:nvPr>
        </p:nvSpPr>
        <p:spPr>
          <a:xfrm>
            <a:off x="457200" y="400050"/>
            <a:ext cx="8229600" cy="7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0067A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65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5755" algn="l">
              <a:spcBef>
                <a:spcPts val="360"/>
              </a:spcBef>
              <a:spcAft>
                <a:spcPts val="0"/>
              </a:spcAft>
              <a:buSzPts val="1530"/>
              <a:buChar char="•"/>
              <a:defRPr/>
            </a:lvl1pPr>
            <a:lvl2pPr marL="914400" lvl="1" indent="-325755" algn="l">
              <a:spcBef>
                <a:spcPts val="360"/>
              </a:spcBef>
              <a:spcAft>
                <a:spcPts val="0"/>
              </a:spcAft>
              <a:buSzPts val="1530"/>
              <a:buChar char="•"/>
              <a:defRPr/>
            </a:lvl2pPr>
            <a:lvl3pPr marL="1371600" lvl="2" indent="-331469" algn="l">
              <a:spcBef>
                <a:spcPts val="360"/>
              </a:spcBef>
              <a:spcAft>
                <a:spcPts val="0"/>
              </a:spcAft>
              <a:buSzPts val="162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dt" idx="10"/>
          </p:nvPr>
        </p:nvSpPr>
        <p:spPr>
          <a:xfrm>
            <a:off x="457200" y="4903898"/>
            <a:ext cx="28956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ftr" idx="11"/>
          </p:nvPr>
        </p:nvSpPr>
        <p:spPr>
          <a:xfrm>
            <a:off x="3429000" y="4903898"/>
            <a:ext cx="41148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sldNum" idx="12"/>
          </p:nvPr>
        </p:nvSpPr>
        <p:spPr>
          <a:xfrm>
            <a:off x="7620000" y="4903898"/>
            <a:ext cx="10668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0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bschlussfilie">
  <p:cSld name="Abschlussfilie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4"/>
          <p:cNvSpPr txBox="1">
            <a:spLocks noGrp="1"/>
          </p:cNvSpPr>
          <p:nvPr>
            <p:ph type="title"/>
          </p:nvPr>
        </p:nvSpPr>
        <p:spPr>
          <a:xfrm>
            <a:off x="457200" y="400050"/>
            <a:ext cx="8229600" cy="7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0067A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body" idx="1"/>
          </p:nvPr>
        </p:nvSpPr>
        <p:spPr>
          <a:xfrm>
            <a:off x="457200" y="4196983"/>
            <a:ext cx="8229600" cy="6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363"/>
              </a:spcBef>
              <a:spcAft>
                <a:spcPts val="0"/>
              </a:spcAft>
              <a:buSzPts val="1275"/>
              <a:buNone/>
              <a:defRPr sz="1500">
                <a:solidFill>
                  <a:srgbClr val="7F7F7F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363"/>
              </a:spcBef>
              <a:spcAft>
                <a:spcPts val="0"/>
              </a:spcAft>
              <a:buSzPts val="1275"/>
              <a:buNone/>
              <a:defRPr sz="1500">
                <a:solidFill>
                  <a:srgbClr val="7F7F7F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363"/>
              </a:spcBef>
              <a:spcAft>
                <a:spcPts val="0"/>
              </a:spcAft>
              <a:buSzPts val="1350"/>
              <a:buNone/>
              <a:defRPr sz="1500">
                <a:solidFill>
                  <a:srgbClr val="7F7F7F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363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7F7F7F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363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7F7F7F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body" idx="2"/>
          </p:nvPr>
        </p:nvSpPr>
        <p:spPr>
          <a:xfrm>
            <a:off x="457200" y="1503219"/>
            <a:ext cx="8229600" cy="25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7345" algn="l">
              <a:lnSpc>
                <a:spcPct val="90000"/>
              </a:lnSpc>
              <a:spcBef>
                <a:spcPts val="440"/>
              </a:spcBef>
              <a:spcAft>
                <a:spcPts val="0"/>
              </a:spcAft>
              <a:buSzPts val="1870"/>
              <a:buChar char="•"/>
              <a:defRPr/>
            </a:lvl1pPr>
            <a:lvl2pPr marL="914400" lvl="1" indent="-331152" algn="l">
              <a:lnSpc>
                <a:spcPct val="90000"/>
              </a:lnSpc>
              <a:spcBef>
                <a:spcPts val="380"/>
              </a:spcBef>
              <a:spcAft>
                <a:spcPts val="0"/>
              </a:spcAft>
              <a:buSzPts val="1615"/>
              <a:buChar char="•"/>
              <a:defRPr/>
            </a:lvl2pPr>
            <a:lvl3pPr marL="1371600" lvl="2" indent="-325755" algn="l">
              <a:lnSpc>
                <a:spcPct val="90000"/>
              </a:lnSpc>
              <a:spcBef>
                <a:spcPts val="340"/>
              </a:spcBef>
              <a:spcAft>
                <a:spcPts val="0"/>
              </a:spcAft>
              <a:buSzPts val="1530"/>
              <a:buChar char="•"/>
              <a:defRPr/>
            </a:lvl3pPr>
            <a:lvl4pPr marL="1828800" lvl="3" indent="-3238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Char char="•"/>
              <a:defRPr/>
            </a:lvl4pPr>
            <a:lvl5pPr marL="2286000" lvl="4" indent="-311150" algn="l">
              <a:lnSpc>
                <a:spcPct val="90000"/>
              </a:lnSpc>
              <a:spcBef>
                <a:spcPts val="260"/>
              </a:spcBef>
              <a:spcAft>
                <a:spcPts val="0"/>
              </a:spcAft>
              <a:buSzPts val="1300"/>
              <a:buChar char="•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45700" rIns="0" bIns="45700" anchor="t" anchorCtr="0">
            <a:noAutofit/>
          </a:bodyPr>
          <a:lstStyle>
            <a:lvl1pPr lvl="0">
              <a:buNone/>
              <a:defRPr sz="1300"/>
            </a:lvl1pPr>
            <a:lvl2pPr lvl="1">
              <a:buNone/>
              <a:defRPr sz="1300"/>
            </a:lvl2pPr>
            <a:lvl3pPr lvl="2">
              <a:buNone/>
              <a:defRPr sz="1300"/>
            </a:lvl3pPr>
            <a:lvl4pPr lvl="3">
              <a:buNone/>
              <a:defRPr sz="1300"/>
            </a:lvl4pPr>
            <a:lvl5pPr lvl="4">
              <a:buNone/>
              <a:defRPr sz="1300"/>
            </a:lvl5pPr>
            <a:lvl6pPr lvl="5">
              <a:buNone/>
              <a:defRPr sz="1300"/>
            </a:lvl6pPr>
            <a:lvl7pPr lvl="6">
              <a:buNone/>
              <a:defRPr sz="1300"/>
            </a:lvl7pPr>
            <a:lvl8pPr lvl="7">
              <a:buNone/>
              <a:defRPr sz="1300"/>
            </a:lvl8pPr>
            <a:lvl9pPr lvl="8">
              <a:buNone/>
              <a:defRPr sz="1300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er" type="blank">
  <p:cSld name="BLANK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"/>
          <p:cNvSpPr txBox="1">
            <a:spLocks noGrp="1"/>
          </p:cNvSpPr>
          <p:nvPr>
            <p:ph type="dt" idx="10"/>
          </p:nvPr>
        </p:nvSpPr>
        <p:spPr>
          <a:xfrm>
            <a:off x="457200" y="4903898"/>
            <a:ext cx="28956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ftr" idx="11"/>
          </p:nvPr>
        </p:nvSpPr>
        <p:spPr>
          <a:xfrm>
            <a:off x="3429000" y="4903898"/>
            <a:ext cx="41148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sldNum" idx="12"/>
          </p:nvPr>
        </p:nvSpPr>
        <p:spPr>
          <a:xfrm>
            <a:off x="7620000" y="4903898"/>
            <a:ext cx="10668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0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3" name="Google Shape;43;p6"/>
          <p:cNvSpPr/>
          <p:nvPr/>
        </p:nvSpPr>
        <p:spPr>
          <a:xfrm>
            <a:off x="0" y="752475"/>
            <a:ext cx="9144000" cy="558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ld mit Beschriftung">
  <p:cSld name="Bild mit Beschriftung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/>
          <p:cNvSpPr txBox="1">
            <a:spLocks noGrp="1"/>
          </p:cNvSpPr>
          <p:nvPr>
            <p:ph type="dt" idx="10"/>
          </p:nvPr>
        </p:nvSpPr>
        <p:spPr>
          <a:xfrm>
            <a:off x="457200" y="4903898"/>
            <a:ext cx="28956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ftr" idx="11"/>
          </p:nvPr>
        </p:nvSpPr>
        <p:spPr>
          <a:xfrm>
            <a:off x="3429000" y="4903898"/>
            <a:ext cx="41148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sldNum" idx="12"/>
          </p:nvPr>
        </p:nvSpPr>
        <p:spPr>
          <a:xfrm>
            <a:off x="7620000" y="4903898"/>
            <a:ext cx="10668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0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title"/>
          </p:nvPr>
        </p:nvSpPr>
        <p:spPr>
          <a:xfrm>
            <a:off x="457200" y="400050"/>
            <a:ext cx="8229600" cy="7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0067A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3156000" cy="365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5755" algn="l">
              <a:spcBef>
                <a:spcPts val="360"/>
              </a:spcBef>
              <a:spcAft>
                <a:spcPts val="0"/>
              </a:spcAft>
              <a:buSzPts val="1530"/>
              <a:buChar char="•"/>
              <a:defRPr/>
            </a:lvl1pPr>
            <a:lvl2pPr marL="914400" lvl="1" indent="-325755" algn="l">
              <a:spcBef>
                <a:spcPts val="360"/>
              </a:spcBef>
              <a:spcAft>
                <a:spcPts val="0"/>
              </a:spcAft>
              <a:buSzPts val="1530"/>
              <a:buChar char="•"/>
              <a:defRPr/>
            </a:lvl2pPr>
            <a:lvl3pPr marL="1371600" lvl="2" indent="-331469" algn="l">
              <a:spcBef>
                <a:spcPts val="360"/>
              </a:spcBef>
              <a:spcAft>
                <a:spcPts val="0"/>
              </a:spcAft>
              <a:buSzPts val="162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7"/>
          <p:cNvSpPr>
            <a:spLocks noGrp="1"/>
          </p:cNvSpPr>
          <p:nvPr>
            <p:ph type="pic" idx="2"/>
          </p:nvPr>
        </p:nvSpPr>
        <p:spPr>
          <a:xfrm>
            <a:off x="3807012" y="1300163"/>
            <a:ext cx="4867200" cy="34005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12700" dir="5400000" algn="t" rotWithShape="0">
              <a:srgbClr val="000000">
                <a:alpha val="58823"/>
              </a:srgbClr>
            </a:outerShdw>
          </a:effectLst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400050"/>
            <a:ext cx="8229600" cy="7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0067A1"/>
              </a:buClr>
              <a:buSzPts val="2700"/>
              <a:buFont typeface="Arial"/>
              <a:buNone/>
              <a:defRPr sz="2700" b="1" i="0" u="none" strike="noStrike" cap="none">
                <a:solidFill>
                  <a:srgbClr val="0067A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65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47345" algn="l" rtl="0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870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1152" algn="l" rtl="0">
              <a:spcBef>
                <a:spcPts val="380"/>
              </a:spcBef>
              <a:spcAft>
                <a:spcPts val="0"/>
              </a:spcAft>
              <a:buClr>
                <a:schemeClr val="accent1"/>
              </a:buClr>
              <a:buSzPts val="1615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5755" algn="l" rtl="0">
              <a:spcBef>
                <a:spcPts val="340"/>
              </a:spcBef>
              <a:spcAft>
                <a:spcPts val="0"/>
              </a:spcAft>
              <a:buClr>
                <a:schemeClr val="accent1"/>
              </a:buClr>
              <a:buSzPts val="153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1150" algn="l" rtl="0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1150" algn="l" rtl="0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1150" algn="l" rtl="0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1150" algn="l" rtl="0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1150" algn="l" rtl="0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"/>
          <p:cNvSpPr/>
          <p:nvPr/>
        </p:nvSpPr>
        <p:spPr>
          <a:xfrm>
            <a:off x="0" y="4890182"/>
            <a:ext cx="9144000" cy="2742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D8D8D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9;p1"/>
          <p:cNvSpPr txBox="1">
            <a:spLocks noGrp="1"/>
          </p:cNvSpPr>
          <p:nvPr>
            <p:ph type="dt" idx="10"/>
          </p:nvPr>
        </p:nvSpPr>
        <p:spPr>
          <a:xfrm>
            <a:off x="457200" y="4903898"/>
            <a:ext cx="28956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ftr" idx="11"/>
          </p:nvPr>
        </p:nvSpPr>
        <p:spPr>
          <a:xfrm>
            <a:off x="3429000" y="4903898"/>
            <a:ext cx="41148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sldNum" idx="12"/>
          </p:nvPr>
        </p:nvSpPr>
        <p:spPr>
          <a:xfrm>
            <a:off x="7620000" y="4903898"/>
            <a:ext cx="10668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0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" name="Google Shape;12;p1"/>
          <p:cNvCxnSpPr/>
          <p:nvPr/>
        </p:nvCxnSpPr>
        <p:spPr>
          <a:xfrm>
            <a:off x="457200" y="1143000"/>
            <a:ext cx="8229600" cy="0"/>
          </a:xfrm>
          <a:prstGeom prst="straightConnector1">
            <a:avLst/>
          </a:prstGeom>
          <a:noFill/>
          <a:ln w="12700" cap="flat" cmpd="sng">
            <a:solidFill>
              <a:srgbClr val="0067A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" name="Google Shape;13;p1" descr="MCC_PPT_Gestaltungselemente_Logo_b_600DPI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939278" y="0"/>
            <a:ext cx="1204722" cy="636651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3" r:id="rId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ature.com/articles/s41562-020-00949-x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5.png"/><Relationship Id="rId3" Type="http://schemas.openxmlformats.org/officeDocument/2006/relationships/image" Target="../media/image17.png"/><Relationship Id="rId7" Type="http://schemas.openxmlformats.org/officeDocument/2006/relationships/image" Target="../media/image7.png"/><Relationship Id="rId12" Type="http://schemas.openxmlformats.org/officeDocument/2006/relationships/image" Target="../media/image14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svg"/><Relationship Id="rId11" Type="http://schemas.openxmlformats.org/officeDocument/2006/relationships/image" Target="../media/image13.png"/><Relationship Id="rId5" Type="http://schemas.openxmlformats.org/officeDocument/2006/relationships/image" Target="../media/image9.png"/><Relationship Id="rId10" Type="http://schemas.openxmlformats.org/officeDocument/2006/relationships/image" Target="../media/image12.svg"/><Relationship Id="rId4" Type="http://schemas.openxmlformats.org/officeDocument/2006/relationships/image" Target="../media/image18.png"/><Relationship Id="rId9" Type="http://schemas.openxmlformats.org/officeDocument/2006/relationships/image" Target="../media/image11.png"/><Relationship Id="rId14" Type="http://schemas.openxmlformats.org/officeDocument/2006/relationships/image" Target="../media/image16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 txBox="1">
            <a:spLocks noGrp="1"/>
          </p:cNvSpPr>
          <p:nvPr>
            <p:ph type="subTitle" idx="1"/>
          </p:nvPr>
        </p:nvSpPr>
        <p:spPr>
          <a:xfrm>
            <a:off x="1023105" y="3219060"/>
            <a:ext cx="6427500" cy="38982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44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accent4">
                    <a:lumMod val="60000"/>
                    <a:lumOff val="4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APSIS Retreat</a:t>
            </a:r>
            <a:endParaRPr sz="1400" dirty="0">
              <a:solidFill>
                <a:schemeClr val="accent4">
                  <a:lumMod val="60000"/>
                  <a:lumOff val="40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56" name="Google Shape;56;p8"/>
          <p:cNvSpPr txBox="1">
            <a:spLocks noGrp="1"/>
          </p:cNvSpPr>
          <p:nvPr>
            <p:ph type="ctrTitle"/>
          </p:nvPr>
        </p:nvSpPr>
        <p:spPr>
          <a:xfrm>
            <a:off x="1023105" y="1539435"/>
            <a:ext cx="6999666" cy="11565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0" dirty="0">
                <a:solidFill>
                  <a:schemeClr val="accent4">
                    <a:lumMod val="50000"/>
                  </a:schemeClr>
                </a:solidFill>
                <a:latin typeface="Calibri Light" panose="020F0302020204030204" pitchFamily="34" charset="0"/>
                <a:ea typeface="+mj-ea"/>
                <a:cs typeface="Calibri Light" panose="020F0302020204030204" pitchFamily="34" charset="0"/>
              </a:rPr>
              <a:t>Individual Presentation</a:t>
            </a:r>
            <a:endParaRPr sz="2400" b="0" dirty="0">
              <a:solidFill>
                <a:schemeClr val="accent4">
                  <a:lumMod val="50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57" name="Google Shape;57;p8"/>
          <p:cNvSpPr txBox="1"/>
          <p:nvPr/>
        </p:nvSpPr>
        <p:spPr>
          <a:xfrm>
            <a:off x="6073350" y="4521825"/>
            <a:ext cx="3000000" cy="374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44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accent4">
                    <a:lumMod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Diana Danilenko, 13.09.2023</a:t>
            </a:r>
            <a:endParaRPr sz="900" dirty="0">
              <a:solidFill>
                <a:schemeClr val="accent4">
                  <a:lumMod val="7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1"/>
          <p:cNvSpPr txBox="1">
            <a:spLocks noGrp="1"/>
          </p:cNvSpPr>
          <p:nvPr>
            <p:ph type="title"/>
          </p:nvPr>
        </p:nvSpPr>
        <p:spPr>
          <a:xfrm>
            <a:off x="457200" y="400050"/>
            <a:ext cx="8229600" cy="742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0" dirty="0">
                <a:solidFill>
                  <a:schemeClr val="accent4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2.1 Project Pitches: </a:t>
            </a:r>
            <a:br>
              <a:rPr lang="en" sz="2400" b="0" dirty="0">
                <a:solidFill>
                  <a:schemeClr val="accent4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en-US" sz="1800" b="0" dirty="0">
                <a:solidFill>
                  <a:srgbClr val="5C697C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Equity in climate governance</a:t>
            </a:r>
            <a:endParaRPr sz="1800" b="0" dirty="0">
              <a:solidFill>
                <a:schemeClr val="accent4">
                  <a:lumMod val="50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65" name="Google Shape;165;p21"/>
          <p:cNvSpPr txBox="1">
            <a:spLocks noGrp="1"/>
          </p:cNvSpPr>
          <p:nvPr>
            <p:ph type="body" idx="1"/>
          </p:nvPr>
        </p:nvSpPr>
        <p:spPr>
          <a:xfrm>
            <a:off x="457200" y="1287237"/>
            <a:ext cx="3943204" cy="3456213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61950" indent="-285750" algn="just">
              <a:lnSpc>
                <a:spcPct val="150000"/>
              </a:lnSpc>
              <a:spcBef>
                <a:spcPts val="0"/>
              </a:spcBef>
              <a:buSzPct val="100000"/>
            </a:pPr>
            <a:r>
              <a:rPr lang="en-GB" sz="1400" dirty="0">
                <a:solidFill>
                  <a:schemeClr val="accent4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climate governance - equity in adaptation and mitigation (particularly interesting the responsibility discourse), share of women</a:t>
            </a:r>
          </a:p>
          <a:p>
            <a:pPr marL="361950" indent="-285750" algn="just">
              <a:lnSpc>
                <a:spcPct val="150000"/>
              </a:lnSpc>
              <a:spcBef>
                <a:spcPts val="0"/>
              </a:spcBef>
              <a:buSzPct val="100000"/>
            </a:pPr>
            <a:r>
              <a:rPr lang="en-GB" sz="1400" dirty="0">
                <a:solidFill>
                  <a:schemeClr val="accent4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NLP</a:t>
            </a:r>
          </a:p>
          <a:p>
            <a:pPr marL="361950" indent="-285750" algn="just">
              <a:lnSpc>
                <a:spcPct val="150000"/>
              </a:lnSpc>
              <a:spcBef>
                <a:spcPts val="0"/>
              </a:spcBef>
              <a:buSzPct val="100000"/>
            </a:pPr>
            <a:r>
              <a:rPr lang="en-GB" sz="1400" dirty="0">
                <a:solidFill>
                  <a:schemeClr val="accent4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Qualitative systematic review</a:t>
            </a:r>
          </a:p>
          <a:p>
            <a:pPr marL="361950" indent="-285750" algn="just">
              <a:lnSpc>
                <a:spcPct val="150000"/>
              </a:lnSpc>
              <a:spcBef>
                <a:spcPts val="0"/>
              </a:spcBef>
              <a:buSzPct val="100000"/>
            </a:pPr>
            <a:r>
              <a:rPr lang="en-GB" sz="1400" dirty="0">
                <a:solidFill>
                  <a:schemeClr val="accent4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Qualitative primary study</a:t>
            </a:r>
          </a:p>
        </p:txBody>
      </p:sp>
      <p:sp>
        <p:nvSpPr>
          <p:cNvPr id="45" name="Google Shape;166;p21">
            <a:extLst>
              <a:ext uri="{FF2B5EF4-FFF2-40B4-BE49-F238E27FC236}">
                <a16:creationId xmlns:a16="http://schemas.microsoft.com/office/drawing/2014/main" id="{739B1622-EEA4-D299-7323-0AD09C33C6AD}"/>
              </a:ext>
            </a:extLst>
          </p:cNvPr>
          <p:cNvSpPr txBox="1">
            <a:spLocks/>
          </p:cNvSpPr>
          <p:nvPr/>
        </p:nvSpPr>
        <p:spPr>
          <a:xfrm>
            <a:off x="7620000" y="4896600"/>
            <a:ext cx="10668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0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mtClean="0">
                <a:solidFill>
                  <a:schemeClr val="accent5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pPr/>
              <a:t>10</a:t>
            </a:fld>
            <a:endParaRPr lang="en" dirty="0">
              <a:solidFill>
                <a:schemeClr val="accent5">
                  <a:lumMod val="50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41934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1"/>
          <p:cNvSpPr txBox="1">
            <a:spLocks noGrp="1"/>
          </p:cNvSpPr>
          <p:nvPr>
            <p:ph type="title"/>
          </p:nvPr>
        </p:nvSpPr>
        <p:spPr>
          <a:xfrm>
            <a:off x="457200" y="400050"/>
            <a:ext cx="8229600" cy="742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0" dirty="0">
                <a:solidFill>
                  <a:schemeClr val="accent4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2.2 Project Pitches: </a:t>
            </a:r>
            <a:br>
              <a:rPr lang="en" sz="2400" b="0" dirty="0">
                <a:solidFill>
                  <a:schemeClr val="accent4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en-US" sz="1800" b="0" dirty="0">
                <a:solidFill>
                  <a:srgbClr val="5C697C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Ex-post evaluations prediction from abstracts</a:t>
            </a:r>
            <a:endParaRPr sz="1800" b="0" dirty="0">
              <a:solidFill>
                <a:schemeClr val="accent4">
                  <a:lumMod val="50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65" name="Google Shape;165;p21"/>
          <p:cNvSpPr txBox="1">
            <a:spLocks noGrp="1"/>
          </p:cNvSpPr>
          <p:nvPr>
            <p:ph type="body" idx="1"/>
          </p:nvPr>
        </p:nvSpPr>
        <p:spPr>
          <a:xfrm>
            <a:off x="457200" y="1287237"/>
            <a:ext cx="3943204" cy="3456213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61950" indent="-285750" algn="just">
              <a:lnSpc>
                <a:spcPct val="150000"/>
              </a:lnSpc>
              <a:spcBef>
                <a:spcPts val="0"/>
              </a:spcBef>
              <a:buSzPct val="100000"/>
            </a:pPr>
            <a:r>
              <a:rPr lang="en-GB" sz="1400" dirty="0">
                <a:solidFill>
                  <a:schemeClr val="accent4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NLP</a:t>
            </a:r>
          </a:p>
          <a:p>
            <a:pPr marL="361950" indent="-285750" algn="just">
              <a:lnSpc>
                <a:spcPct val="150000"/>
              </a:lnSpc>
              <a:spcBef>
                <a:spcPts val="0"/>
              </a:spcBef>
              <a:buSzPct val="100000"/>
            </a:pPr>
            <a:r>
              <a:rPr lang="en-GB" sz="1400" dirty="0">
                <a:solidFill>
                  <a:schemeClr val="accent4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helpful for the systematic review work?</a:t>
            </a:r>
          </a:p>
          <a:p>
            <a:pPr marL="361950" indent="-285750" algn="just">
              <a:lnSpc>
                <a:spcPct val="150000"/>
              </a:lnSpc>
              <a:spcBef>
                <a:spcPts val="0"/>
              </a:spcBef>
              <a:buSzPct val="100000"/>
            </a:pPr>
            <a:r>
              <a:rPr lang="en-GB" sz="1400" dirty="0">
                <a:solidFill>
                  <a:schemeClr val="accent4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develop independently of a specific focus, and test on existing data</a:t>
            </a:r>
          </a:p>
        </p:txBody>
      </p:sp>
      <p:sp>
        <p:nvSpPr>
          <p:cNvPr id="45" name="Google Shape;166;p21">
            <a:extLst>
              <a:ext uri="{FF2B5EF4-FFF2-40B4-BE49-F238E27FC236}">
                <a16:creationId xmlns:a16="http://schemas.microsoft.com/office/drawing/2014/main" id="{739B1622-EEA4-D299-7323-0AD09C33C6AD}"/>
              </a:ext>
            </a:extLst>
          </p:cNvPr>
          <p:cNvSpPr txBox="1">
            <a:spLocks/>
          </p:cNvSpPr>
          <p:nvPr/>
        </p:nvSpPr>
        <p:spPr>
          <a:xfrm>
            <a:off x="7620000" y="4896600"/>
            <a:ext cx="10668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0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mtClean="0">
                <a:solidFill>
                  <a:schemeClr val="accent5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pPr/>
              <a:t>11</a:t>
            </a:fld>
            <a:endParaRPr lang="en" dirty="0">
              <a:solidFill>
                <a:schemeClr val="accent5">
                  <a:lumMod val="50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86790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1"/>
          <p:cNvSpPr txBox="1">
            <a:spLocks noGrp="1"/>
          </p:cNvSpPr>
          <p:nvPr>
            <p:ph type="title"/>
          </p:nvPr>
        </p:nvSpPr>
        <p:spPr>
          <a:xfrm>
            <a:off x="457200" y="400050"/>
            <a:ext cx="8229600" cy="742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0" dirty="0">
                <a:solidFill>
                  <a:schemeClr val="accent4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2.3 Project Pitches: </a:t>
            </a:r>
            <a:br>
              <a:rPr lang="en" sz="2400" b="0" dirty="0">
                <a:solidFill>
                  <a:schemeClr val="accent4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en-US" sz="1800" b="0" dirty="0">
                <a:solidFill>
                  <a:srgbClr val="5C697C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Geographic sentiment analysis</a:t>
            </a:r>
            <a:endParaRPr sz="1800" b="0" dirty="0">
              <a:solidFill>
                <a:schemeClr val="accent4">
                  <a:lumMod val="50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65" name="Google Shape;165;p21"/>
          <p:cNvSpPr txBox="1">
            <a:spLocks noGrp="1"/>
          </p:cNvSpPr>
          <p:nvPr>
            <p:ph type="body" idx="1"/>
          </p:nvPr>
        </p:nvSpPr>
        <p:spPr>
          <a:xfrm>
            <a:off x="457200" y="1287237"/>
            <a:ext cx="3943204" cy="3456213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85000" lnSpcReduction="20000"/>
          </a:bodyPr>
          <a:lstStyle/>
          <a:p>
            <a:pPr marL="361950" indent="-285750" algn="just">
              <a:lnSpc>
                <a:spcPct val="150000"/>
              </a:lnSpc>
              <a:spcBef>
                <a:spcPts val="0"/>
              </a:spcBef>
              <a:buSzPct val="100000"/>
            </a:pPr>
            <a:r>
              <a:rPr lang="en-GB" sz="1400" dirty="0">
                <a:solidFill>
                  <a:schemeClr val="accent4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sentiment analysis paired with geo-spatial data</a:t>
            </a:r>
          </a:p>
          <a:p>
            <a:pPr marL="361950" indent="-285750" algn="just">
              <a:lnSpc>
                <a:spcPct val="150000"/>
              </a:lnSpc>
              <a:spcBef>
                <a:spcPts val="0"/>
              </a:spcBef>
              <a:buSzPct val="100000"/>
            </a:pPr>
            <a:r>
              <a:rPr lang="en-GB" sz="1400" dirty="0">
                <a:solidFill>
                  <a:schemeClr val="accent4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NLP</a:t>
            </a:r>
          </a:p>
          <a:p>
            <a:pPr marL="361950" indent="-285750" algn="just">
              <a:lnSpc>
                <a:spcPct val="150000"/>
              </a:lnSpc>
              <a:spcBef>
                <a:spcPts val="0"/>
              </a:spcBef>
              <a:buSzPct val="100000"/>
            </a:pPr>
            <a:r>
              <a:rPr lang="en-GB" sz="1400" dirty="0">
                <a:solidFill>
                  <a:schemeClr val="accent4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GIS</a:t>
            </a:r>
          </a:p>
          <a:p>
            <a:pPr marL="361950" indent="-285750" algn="just">
              <a:lnSpc>
                <a:spcPct val="150000"/>
              </a:lnSpc>
              <a:spcBef>
                <a:spcPts val="0"/>
              </a:spcBef>
              <a:buSzPct val="100000"/>
            </a:pPr>
            <a:r>
              <a:rPr lang="en-GB" sz="1400" dirty="0">
                <a:solidFill>
                  <a:schemeClr val="accent4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on a topic (i.e. windfarms, CDR, mitigation)</a:t>
            </a:r>
          </a:p>
          <a:p>
            <a:pPr marL="361950" indent="-285750" algn="just">
              <a:lnSpc>
                <a:spcPct val="150000"/>
              </a:lnSpc>
              <a:spcBef>
                <a:spcPts val="0"/>
              </a:spcBef>
              <a:buSzPct val="100000"/>
            </a:pPr>
            <a:r>
              <a:rPr lang="en-GB" sz="1400" dirty="0">
                <a:solidFill>
                  <a:schemeClr val="accent4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i.e. do people who live closer to wind energy sites have different views on them?</a:t>
            </a:r>
          </a:p>
          <a:p>
            <a:pPr marL="361950" indent="-285750" algn="just">
              <a:lnSpc>
                <a:spcPct val="150000"/>
              </a:lnSpc>
              <a:spcBef>
                <a:spcPts val="0"/>
              </a:spcBef>
              <a:buSzPct val="100000"/>
            </a:pPr>
            <a:r>
              <a:rPr lang="en-GB" sz="1400" b="1" dirty="0">
                <a:solidFill>
                  <a:schemeClr val="accent4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data: </a:t>
            </a:r>
            <a:r>
              <a:rPr lang="en-GB" sz="1400" dirty="0">
                <a:solidFill>
                  <a:schemeClr val="accent4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sentiment analysis from twitter + locations, locations of wind farms, is twitter data even available?</a:t>
            </a:r>
          </a:p>
          <a:p>
            <a:pPr marL="361950" indent="-285750" algn="just">
              <a:lnSpc>
                <a:spcPct val="150000"/>
              </a:lnSpc>
              <a:spcBef>
                <a:spcPts val="0"/>
              </a:spcBef>
              <a:buSzPct val="100000"/>
            </a:pPr>
            <a:r>
              <a:rPr lang="en-GB" sz="1400" b="1" dirty="0">
                <a:solidFill>
                  <a:schemeClr val="accent4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scale: </a:t>
            </a:r>
            <a:r>
              <a:rPr lang="en-GB" sz="1400" dirty="0">
                <a:solidFill>
                  <a:schemeClr val="accent4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? </a:t>
            </a:r>
          </a:p>
          <a:p>
            <a:pPr marL="361950" indent="-285750" algn="just">
              <a:lnSpc>
                <a:spcPct val="150000"/>
              </a:lnSpc>
              <a:spcBef>
                <a:spcPts val="0"/>
              </a:spcBef>
              <a:buSzPct val="100000"/>
            </a:pPr>
            <a:r>
              <a:rPr lang="en-GB" sz="1400" b="1" dirty="0">
                <a:solidFill>
                  <a:schemeClr val="accent4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geotagging of tweets </a:t>
            </a:r>
            <a:r>
              <a:rPr lang="en-GB" sz="1400" dirty="0">
                <a:solidFill>
                  <a:schemeClr val="accent4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- existing up to 2019 precise location tweets, new tweets coming from third-party apps - would there even be any for this RQ? averaging location box or geoparsing tweets for the rest of them</a:t>
            </a:r>
          </a:p>
          <a:p>
            <a:pPr marL="361950" indent="-285750" algn="just">
              <a:lnSpc>
                <a:spcPct val="150000"/>
              </a:lnSpc>
              <a:spcBef>
                <a:spcPts val="0"/>
              </a:spcBef>
              <a:buSzPct val="100000"/>
            </a:pPr>
            <a:r>
              <a:rPr lang="en-GB" sz="1400" dirty="0">
                <a:solidFill>
                  <a:schemeClr val="accent4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  <a:hlinkClick r:id="rId3"/>
              </a:rPr>
              <a:t>https://www.nature.com/articles/s41562-020-00949-x</a:t>
            </a:r>
            <a:r>
              <a:rPr lang="en-GB" sz="1400" dirty="0">
                <a:solidFill>
                  <a:schemeClr val="accent4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 </a:t>
            </a:r>
          </a:p>
        </p:txBody>
      </p:sp>
      <p:sp>
        <p:nvSpPr>
          <p:cNvPr id="45" name="Google Shape;166;p21">
            <a:extLst>
              <a:ext uri="{FF2B5EF4-FFF2-40B4-BE49-F238E27FC236}">
                <a16:creationId xmlns:a16="http://schemas.microsoft.com/office/drawing/2014/main" id="{739B1622-EEA4-D299-7323-0AD09C33C6AD}"/>
              </a:ext>
            </a:extLst>
          </p:cNvPr>
          <p:cNvSpPr txBox="1">
            <a:spLocks/>
          </p:cNvSpPr>
          <p:nvPr/>
        </p:nvSpPr>
        <p:spPr>
          <a:xfrm>
            <a:off x="7620000" y="4896600"/>
            <a:ext cx="10668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0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mtClean="0">
                <a:solidFill>
                  <a:schemeClr val="accent5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pPr/>
              <a:t>12</a:t>
            </a:fld>
            <a:endParaRPr lang="en" dirty="0">
              <a:solidFill>
                <a:schemeClr val="accent5">
                  <a:lumMod val="50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34282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1"/>
          <p:cNvSpPr txBox="1">
            <a:spLocks noGrp="1"/>
          </p:cNvSpPr>
          <p:nvPr>
            <p:ph type="title"/>
          </p:nvPr>
        </p:nvSpPr>
        <p:spPr>
          <a:xfrm>
            <a:off x="457200" y="400050"/>
            <a:ext cx="8229600" cy="742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0" dirty="0">
                <a:solidFill>
                  <a:schemeClr val="accent4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3. Needs and requirements</a:t>
            </a:r>
            <a:endParaRPr sz="1800" b="0" dirty="0">
              <a:solidFill>
                <a:schemeClr val="accent4">
                  <a:lumMod val="50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65" name="Google Shape;165;p21"/>
          <p:cNvSpPr txBox="1">
            <a:spLocks noGrp="1"/>
          </p:cNvSpPr>
          <p:nvPr>
            <p:ph type="body" idx="1"/>
          </p:nvPr>
        </p:nvSpPr>
        <p:spPr>
          <a:xfrm>
            <a:off x="457200" y="1287237"/>
            <a:ext cx="8229600" cy="3456213"/>
          </a:xfrm>
          <a:prstGeom prst="rect">
            <a:avLst/>
          </a:prstGeom>
        </p:spPr>
        <p:txBody>
          <a:bodyPr spcFirstLastPara="1" wrap="square" lIns="91425" tIns="45700" rIns="91425" bIns="45700" numCol="2" anchor="t" anchorCtr="0">
            <a:normAutofit/>
          </a:bodyPr>
          <a:lstStyle/>
          <a:p>
            <a:pPr marL="361950" indent="-285750" algn="just">
              <a:lnSpc>
                <a:spcPct val="150000"/>
              </a:lnSpc>
              <a:spcBef>
                <a:spcPts val="0"/>
              </a:spcBef>
              <a:buSzPct val="100000"/>
            </a:pPr>
            <a:endParaRPr lang="en-GB" sz="1400" dirty="0">
              <a:solidFill>
                <a:schemeClr val="accent4">
                  <a:lumMod val="50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361950" indent="-285750" algn="just">
              <a:lnSpc>
                <a:spcPct val="150000"/>
              </a:lnSpc>
              <a:spcBef>
                <a:spcPts val="0"/>
              </a:spcBef>
              <a:buSzPct val="100000"/>
            </a:pPr>
            <a:endParaRPr lang="en-GB" sz="1400" dirty="0">
              <a:solidFill>
                <a:schemeClr val="accent4">
                  <a:lumMod val="50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361950" indent="-285750" algn="just">
              <a:lnSpc>
                <a:spcPct val="150000"/>
              </a:lnSpc>
              <a:spcBef>
                <a:spcPts val="0"/>
              </a:spcBef>
              <a:buSzPct val="100000"/>
            </a:pPr>
            <a:endParaRPr lang="en-GB" sz="1400" dirty="0">
              <a:solidFill>
                <a:schemeClr val="accent4">
                  <a:lumMod val="50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361950" indent="-285750" algn="just">
              <a:lnSpc>
                <a:spcPct val="150000"/>
              </a:lnSpc>
              <a:spcBef>
                <a:spcPts val="0"/>
              </a:spcBef>
              <a:buSzPct val="100000"/>
            </a:pPr>
            <a:r>
              <a:rPr lang="en-GB" sz="1400" dirty="0">
                <a:solidFill>
                  <a:schemeClr val="accent4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As the most junior part of the team I appreciate any suggestions and guidance.</a:t>
            </a:r>
          </a:p>
          <a:p>
            <a:pPr marL="361950" indent="-285750" algn="just">
              <a:lnSpc>
                <a:spcPct val="150000"/>
              </a:lnSpc>
              <a:spcBef>
                <a:spcPts val="0"/>
              </a:spcBef>
              <a:buSzPct val="100000"/>
            </a:pPr>
            <a:r>
              <a:rPr lang="en-GB" sz="1400" dirty="0">
                <a:solidFill>
                  <a:schemeClr val="accent4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Understanding what topics are relevant for the audience / projects we are working on.</a:t>
            </a:r>
          </a:p>
          <a:p>
            <a:pPr marL="361950" indent="-285750" algn="just">
              <a:lnSpc>
                <a:spcPct val="150000"/>
              </a:lnSpc>
              <a:spcBef>
                <a:spcPts val="0"/>
              </a:spcBef>
              <a:buSzPct val="100000"/>
            </a:pPr>
            <a:endParaRPr lang="en-GB" sz="1400" dirty="0">
              <a:solidFill>
                <a:schemeClr val="accent4">
                  <a:lumMod val="50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361950" indent="-285750" algn="just">
              <a:lnSpc>
                <a:spcPct val="150000"/>
              </a:lnSpc>
              <a:spcBef>
                <a:spcPts val="0"/>
              </a:spcBef>
              <a:buSzPct val="100000"/>
            </a:pPr>
            <a:endParaRPr lang="en-GB" sz="1400" dirty="0">
              <a:solidFill>
                <a:schemeClr val="accent4">
                  <a:lumMod val="50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361950" indent="-285750" algn="just">
              <a:lnSpc>
                <a:spcPct val="150000"/>
              </a:lnSpc>
              <a:spcBef>
                <a:spcPts val="0"/>
              </a:spcBef>
              <a:buSzPct val="100000"/>
            </a:pPr>
            <a:endParaRPr lang="en-GB" sz="1400" dirty="0">
              <a:solidFill>
                <a:schemeClr val="accent4">
                  <a:lumMod val="50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76200" indent="0" algn="just">
              <a:lnSpc>
                <a:spcPct val="150000"/>
              </a:lnSpc>
              <a:spcBef>
                <a:spcPts val="0"/>
              </a:spcBef>
              <a:buSzPct val="100000"/>
              <a:buNone/>
            </a:pPr>
            <a:r>
              <a:rPr lang="en-GB" sz="1400" b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PhD</a:t>
            </a:r>
          </a:p>
          <a:p>
            <a:pPr marL="76200" indent="0" algn="just">
              <a:lnSpc>
                <a:spcPct val="150000"/>
              </a:lnSpc>
              <a:spcBef>
                <a:spcPts val="0"/>
              </a:spcBef>
              <a:buSzPct val="100000"/>
              <a:buNone/>
            </a:pPr>
            <a:r>
              <a:rPr lang="en-GB" sz="14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supervisor at MCC </a:t>
            </a:r>
          </a:p>
          <a:p>
            <a:pPr marL="76200" indent="0" algn="just">
              <a:lnSpc>
                <a:spcPct val="150000"/>
              </a:lnSpc>
              <a:spcBef>
                <a:spcPts val="0"/>
              </a:spcBef>
              <a:buSzPct val="100000"/>
              <a:buNone/>
            </a:pPr>
            <a:r>
              <a:rPr lang="en-GB" sz="14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supervisor at a university (Humboldt?)</a:t>
            </a:r>
          </a:p>
          <a:p>
            <a:pPr marL="76200" indent="0" algn="just">
              <a:lnSpc>
                <a:spcPct val="150000"/>
              </a:lnSpc>
              <a:spcBef>
                <a:spcPts val="0"/>
              </a:spcBef>
              <a:buSzPct val="100000"/>
              <a:buNone/>
            </a:pPr>
            <a:r>
              <a:rPr lang="en-GB" sz="14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funding (Heinrich-</a:t>
            </a:r>
            <a:r>
              <a:rPr lang="en-GB" sz="1400" dirty="0" err="1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Böll</a:t>
            </a:r>
            <a:r>
              <a:rPr lang="en-GB" sz="14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-Stiftung / </a:t>
            </a:r>
            <a:r>
              <a:rPr lang="en-GB" sz="1400" dirty="0" err="1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Hertie</a:t>
            </a:r>
            <a:r>
              <a:rPr lang="en-GB" sz="14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)</a:t>
            </a:r>
          </a:p>
        </p:txBody>
      </p:sp>
      <p:sp>
        <p:nvSpPr>
          <p:cNvPr id="45" name="Google Shape;166;p21">
            <a:extLst>
              <a:ext uri="{FF2B5EF4-FFF2-40B4-BE49-F238E27FC236}">
                <a16:creationId xmlns:a16="http://schemas.microsoft.com/office/drawing/2014/main" id="{739B1622-EEA4-D299-7323-0AD09C33C6AD}"/>
              </a:ext>
            </a:extLst>
          </p:cNvPr>
          <p:cNvSpPr txBox="1">
            <a:spLocks/>
          </p:cNvSpPr>
          <p:nvPr/>
        </p:nvSpPr>
        <p:spPr>
          <a:xfrm>
            <a:off x="7620000" y="4896600"/>
            <a:ext cx="10668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0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mtClean="0">
                <a:solidFill>
                  <a:schemeClr val="accent5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pPr/>
              <a:t>13</a:t>
            </a:fld>
            <a:endParaRPr lang="en" dirty="0">
              <a:solidFill>
                <a:schemeClr val="accent5">
                  <a:lumMod val="50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4633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1"/>
          <p:cNvSpPr txBox="1">
            <a:spLocks noGrp="1"/>
          </p:cNvSpPr>
          <p:nvPr>
            <p:ph type="title"/>
          </p:nvPr>
        </p:nvSpPr>
        <p:spPr>
          <a:xfrm>
            <a:off x="457200" y="400050"/>
            <a:ext cx="8229600" cy="742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0" dirty="0">
                <a:solidFill>
                  <a:schemeClr val="accent4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Presentation Outline</a:t>
            </a:r>
            <a:endParaRPr sz="2400" b="0" dirty="0">
              <a:solidFill>
                <a:schemeClr val="accent4">
                  <a:lumMod val="50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65" name="Google Shape;165;p21"/>
          <p:cNvSpPr txBox="1">
            <a:spLocks noGrp="1"/>
          </p:cNvSpPr>
          <p:nvPr>
            <p:ph type="body" idx="1"/>
          </p:nvPr>
        </p:nvSpPr>
        <p:spPr>
          <a:xfrm>
            <a:off x="457200" y="1287238"/>
            <a:ext cx="7445829" cy="3456212"/>
          </a:xfrm>
          <a:prstGeom prst="rect">
            <a:avLst/>
          </a:prstGeom>
        </p:spPr>
        <p:txBody>
          <a:bodyPr spcFirstLastPara="1" wrap="square" lIns="91425" tIns="45700" rIns="91425" bIns="45700" numCol="2" anchor="t" anchorCtr="0">
            <a:noAutofit/>
          </a:bodyPr>
          <a:lstStyle/>
          <a:p>
            <a:pPr marL="457200" lvl="0" indent="-3810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+mj-lt"/>
              <a:buAutoNum type="arabicPeriod"/>
            </a:pPr>
            <a:r>
              <a:rPr lang="en-GB" sz="1400" dirty="0">
                <a:solidFill>
                  <a:schemeClr val="accent4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Highlights</a:t>
            </a:r>
          </a:p>
          <a:p>
            <a:pPr lvl="1" indent="-381000" algn="just">
              <a:lnSpc>
                <a:spcPct val="150000"/>
              </a:lnSpc>
              <a:spcBef>
                <a:spcPts val="0"/>
              </a:spcBef>
              <a:buSzPct val="100000"/>
              <a:buFont typeface="+mj-lt"/>
              <a:buAutoNum type="arabicPeriod"/>
            </a:pPr>
            <a:r>
              <a:rPr lang="en-GB" sz="1200" dirty="0">
                <a:solidFill>
                  <a:schemeClr val="accent5">
                    <a:lumMod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Behavioural interventions for efficient appliances adoption</a:t>
            </a:r>
          </a:p>
          <a:p>
            <a:pPr lvl="1" indent="-381000" algn="just">
              <a:lnSpc>
                <a:spcPct val="150000"/>
              </a:lnSpc>
              <a:spcBef>
                <a:spcPts val="0"/>
              </a:spcBef>
              <a:buSzPct val="100000"/>
              <a:buFont typeface="+mj-lt"/>
              <a:buAutoNum type="arabicPeriod"/>
            </a:pPr>
            <a:r>
              <a:rPr lang="en-GB" sz="1200" dirty="0">
                <a:solidFill>
                  <a:schemeClr val="accent5">
                    <a:lumMod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LSR</a:t>
            </a:r>
          </a:p>
          <a:p>
            <a:pPr lvl="1" indent="-381000" algn="just">
              <a:lnSpc>
                <a:spcPct val="150000"/>
              </a:lnSpc>
              <a:spcBef>
                <a:spcPts val="0"/>
              </a:spcBef>
              <a:buSzPct val="100000"/>
              <a:buFont typeface="+mj-lt"/>
              <a:buAutoNum type="arabicPeriod"/>
            </a:pPr>
            <a:r>
              <a:rPr lang="en-GB" sz="1200" dirty="0">
                <a:solidFill>
                  <a:schemeClr val="accent5">
                    <a:lumMod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Gender and justice in climate adaptation research</a:t>
            </a:r>
          </a:p>
          <a:p>
            <a:pPr lvl="1" indent="-381000" algn="just">
              <a:lnSpc>
                <a:spcPct val="150000"/>
              </a:lnSpc>
              <a:spcBef>
                <a:spcPts val="0"/>
              </a:spcBef>
              <a:buSzPct val="100000"/>
              <a:buFont typeface="+mj-lt"/>
              <a:buAutoNum type="arabicPeriod"/>
            </a:pPr>
            <a:endParaRPr lang="en-GB" sz="1200" dirty="0">
              <a:solidFill>
                <a:schemeClr val="accent5">
                  <a:lumMod val="7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457200" lvl="0" indent="-3810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+mj-lt"/>
              <a:buAutoNum type="arabicPeriod"/>
            </a:pPr>
            <a:r>
              <a:rPr lang="en-GB" sz="1400" dirty="0">
                <a:solidFill>
                  <a:schemeClr val="accent4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Project pitches</a:t>
            </a:r>
          </a:p>
          <a:p>
            <a:pPr lvl="1" indent="-381000" algn="just">
              <a:lnSpc>
                <a:spcPct val="150000"/>
              </a:lnSpc>
              <a:spcBef>
                <a:spcPts val="0"/>
              </a:spcBef>
              <a:buSzPct val="100000"/>
              <a:buFont typeface="+mj-lt"/>
              <a:buAutoNum type="arabicPeriod"/>
            </a:pPr>
            <a:r>
              <a:rPr lang="en-GB" sz="1100" dirty="0">
                <a:solidFill>
                  <a:srgbClr val="5C697C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Project #1</a:t>
            </a:r>
          </a:p>
          <a:p>
            <a:pPr lvl="1" indent="-381000" algn="just">
              <a:lnSpc>
                <a:spcPct val="150000"/>
              </a:lnSpc>
              <a:spcBef>
                <a:spcPts val="0"/>
              </a:spcBef>
              <a:buSzPct val="100000"/>
              <a:buFont typeface="+mj-lt"/>
              <a:buAutoNum type="arabicPeriod"/>
            </a:pPr>
            <a:r>
              <a:rPr lang="en-GB" sz="1100" dirty="0">
                <a:solidFill>
                  <a:srgbClr val="5C697C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Project #2 </a:t>
            </a:r>
          </a:p>
          <a:p>
            <a:pPr lvl="1" indent="-381000" algn="just">
              <a:lnSpc>
                <a:spcPct val="150000"/>
              </a:lnSpc>
              <a:spcBef>
                <a:spcPts val="0"/>
              </a:spcBef>
              <a:buSzPct val="100000"/>
              <a:buFont typeface="+mj-lt"/>
              <a:buAutoNum type="arabicPeriod"/>
            </a:pPr>
            <a:r>
              <a:rPr lang="en-GB" sz="1100" dirty="0">
                <a:solidFill>
                  <a:srgbClr val="5C697C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Project #3</a:t>
            </a:r>
          </a:p>
          <a:p>
            <a:pPr marL="533400" lvl="1" indent="0" algn="just">
              <a:lnSpc>
                <a:spcPct val="150000"/>
              </a:lnSpc>
              <a:spcBef>
                <a:spcPts val="0"/>
              </a:spcBef>
              <a:buSzPct val="100000"/>
              <a:buNone/>
            </a:pPr>
            <a:endParaRPr lang="en-GB" sz="1100" dirty="0">
              <a:solidFill>
                <a:schemeClr val="accent4">
                  <a:lumMod val="50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1068388" lvl="0" indent="-354013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+mj-lt"/>
              <a:buAutoNum type="arabicPeriod"/>
            </a:pPr>
            <a:r>
              <a:rPr lang="en-GB" sz="1400" dirty="0">
                <a:solidFill>
                  <a:schemeClr val="accent4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Needs and requirements</a:t>
            </a:r>
          </a:p>
          <a:p>
            <a:pPr marL="1068388" lvl="0" indent="-354013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+mj-lt"/>
              <a:buAutoNum type="arabicPeriod"/>
            </a:pPr>
            <a:r>
              <a:rPr lang="en-GB" sz="1400" dirty="0">
                <a:solidFill>
                  <a:schemeClr val="accent4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Discussion</a:t>
            </a:r>
          </a:p>
        </p:txBody>
      </p:sp>
      <p:sp>
        <p:nvSpPr>
          <p:cNvPr id="166" name="Google Shape;166;p21"/>
          <p:cNvSpPr txBox="1">
            <a:spLocks noGrp="1"/>
          </p:cNvSpPr>
          <p:nvPr>
            <p:ph type="sldNum" idx="12"/>
          </p:nvPr>
        </p:nvSpPr>
        <p:spPr>
          <a:xfrm>
            <a:off x="7620000" y="4903898"/>
            <a:ext cx="1066800" cy="246900"/>
          </a:xfrm>
          <a:prstGeom prst="rect">
            <a:avLst/>
          </a:prstGeom>
        </p:spPr>
        <p:txBody>
          <a:bodyPr spcFirstLastPara="1" wrap="square" lIns="91425" tIns="45700" rIns="0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5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2</a:t>
            </a:fld>
            <a:endParaRPr dirty="0">
              <a:solidFill>
                <a:schemeClr val="accent5">
                  <a:lumMod val="50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83106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1"/>
          <p:cNvSpPr txBox="1">
            <a:spLocks noGrp="1"/>
          </p:cNvSpPr>
          <p:nvPr>
            <p:ph type="title"/>
          </p:nvPr>
        </p:nvSpPr>
        <p:spPr>
          <a:xfrm>
            <a:off x="457200" y="400050"/>
            <a:ext cx="8229600" cy="742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dirty="0">
                <a:solidFill>
                  <a:schemeClr val="accent4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1.1 Highlights:</a:t>
            </a:r>
            <a:br>
              <a:rPr lang="en" sz="2400" b="0" dirty="0">
                <a:solidFill>
                  <a:schemeClr val="accent4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en-US" sz="1800" b="0" dirty="0">
                <a:solidFill>
                  <a:srgbClr val="5C697C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 meta</a:t>
            </a:r>
            <a:r>
              <a:rPr lang="en-IE" sz="1800" b="0" dirty="0">
                <a:solidFill>
                  <a:srgbClr val="5C697C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-analysis on the role of </a:t>
            </a:r>
            <a:r>
              <a:rPr lang="en-US" sz="1800" b="0" dirty="0">
                <a:solidFill>
                  <a:srgbClr val="5C697C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Behavioral Interventions &amp; Incentives on Energy Efficiency Adoption</a:t>
            </a:r>
            <a:endParaRPr sz="1800" b="0" dirty="0">
              <a:solidFill>
                <a:srgbClr val="5C697C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66" name="Google Shape;166;p21"/>
          <p:cNvSpPr txBox="1">
            <a:spLocks noGrp="1"/>
          </p:cNvSpPr>
          <p:nvPr>
            <p:ph type="sldNum" idx="12"/>
          </p:nvPr>
        </p:nvSpPr>
        <p:spPr>
          <a:xfrm>
            <a:off x="7620000" y="4903898"/>
            <a:ext cx="1066800" cy="246900"/>
          </a:xfrm>
          <a:prstGeom prst="rect">
            <a:avLst/>
          </a:prstGeom>
        </p:spPr>
        <p:txBody>
          <a:bodyPr spcFirstLastPara="1" wrap="square" lIns="91425" tIns="45700" rIns="0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5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3</a:t>
            </a:fld>
            <a:endParaRPr dirty="0">
              <a:solidFill>
                <a:schemeClr val="accent5">
                  <a:lumMod val="50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1B7044-678C-BBCC-B63F-99D444030C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DE" sz="1600" dirty="0">
                <a:solidFill>
                  <a:schemeClr val="accent4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project is at the stage of writing up / finalising the graphs.</a:t>
            </a:r>
          </a:p>
          <a:p>
            <a:endParaRPr lang="en-DE" sz="1600" dirty="0">
              <a:solidFill>
                <a:schemeClr val="accent4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31445" indent="0">
              <a:buNone/>
            </a:pPr>
            <a:endParaRPr lang="en-DE" sz="1600" dirty="0">
              <a:solidFill>
                <a:schemeClr val="accent4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31445" indent="0">
              <a:buNone/>
            </a:pPr>
            <a:r>
              <a:rPr lang="en-GB" sz="1600" dirty="0">
                <a:solidFill>
                  <a:srgbClr val="5C697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MOTIVATION</a:t>
            </a:r>
          </a:p>
          <a:p>
            <a:r>
              <a:rPr lang="en-GB" sz="1600" dirty="0">
                <a:solidFill>
                  <a:schemeClr val="accent4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energy efficiency gap (underinvestment in energy efficiency despite the promised gains due to information failures, market failures, etc).</a:t>
            </a:r>
          </a:p>
          <a:p>
            <a:endParaRPr lang="en-GB" sz="1600" dirty="0">
              <a:solidFill>
                <a:schemeClr val="accent4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GB" sz="1600" dirty="0">
                <a:solidFill>
                  <a:schemeClr val="accent4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Importance of energy efficiency in mitigation pathways.</a:t>
            </a:r>
          </a:p>
          <a:p>
            <a:endParaRPr lang="en-GB" sz="1600" dirty="0">
              <a:solidFill>
                <a:schemeClr val="accent4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GB" sz="1600" dirty="0">
                <a:solidFill>
                  <a:schemeClr val="accent4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Mixed results from previous reviews, gap in reviews on appliance adoption. </a:t>
            </a:r>
          </a:p>
          <a:p>
            <a:endParaRPr lang="en-GB" sz="1600" dirty="0">
              <a:solidFill>
                <a:schemeClr val="accent4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31445" indent="0">
              <a:buNone/>
            </a:pPr>
            <a:endParaRPr lang="en-DE" sz="1600" dirty="0">
              <a:solidFill>
                <a:schemeClr val="accent4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Graphic 7" descr="Renewable Energy with solid fill">
            <a:extLst>
              <a:ext uri="{FF2B5EF4-FFF2-40B4-BE49-F238E27FC236}">
                <a16:creationId xmlns:a16="http://schemas.microsoft.com/office/drawing/2014/main" id="{ACB49332-1134-C0CA-EEDE-4F497CF17B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51528" y="4363571"/>
            <a:ext cx="435271" cy="435271"/>
          </a:xfrm>
          <a:prstGeom prst="rect">
            <a:avLst/>
          </a:prstGeom>
        </p:spPr>
      </p:pic>
      <p:pic>
        <p:nvPicPr>
          <p:cNvPr id="9" name="Graphic 8" descr="House with solid fill">
            <a:extLst>
              <a:ext uri="{FF2B5EF4-FFF2-40B4-BE49-F238E27FC236}">
                <a16:creationId xmlns:a16="http://schemas.microsoft.com/office/drawing/2014/main" id="{564CDD55-D1C9-9BE0-6A6A-1F13966517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785119" y="4363571"/>
            <a:ext cx="435271" cy="435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0241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1"/>
          <p:cNvSpPr txBox="1">
            <a:spLocks noGrp="1"/>
          </p:cNvSpPr>
          <p:nvPr>
            <p:ph type="title"/>
          </p:nvPr>
        </p:nvSpPr>
        <p:spPr>
          <a:xfrm>
            <a:off x="457200" y="400050"/>
            <a:ext cx="8229600" cy="742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dirty="0">
                <a:solidFill>
                  <a:schemeClr val="accent4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1.1 Highlights:</a:t>
            </a:r>
            <a:br>
              <a:rPr lang="en" sz="2400" b="0" dirty="0">
                <a:solidFill>
                  <a:schemeClr val="accent4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en-US" sz="1800" b="0" dirty="0">
                <a:solidFill>
                  <a:srgbClr val="5C697C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 meta</a:t>
            </a:r>
            <a:r>
              <a:rPr lang="en-IE" sz="1800" b="0" dirty="0">
                <a:solidFill>
                  <a:srgbClr val="5C697C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-analysis on the role of </a:t>
            </a:r>
            <a:r>
              <a:rPr lang="en-US" sz="1800" b="0" dirty="0">
                <a:solidFill>
                  <a:srgbClr val="5C697C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Behavioral Interventions &amp; Incentives on Energy Efficiency Adoption</a:t>
            </a:r>
            <a:endParaRPr sz="1800" b="0" dirty="0">
              <a:solidFill>
                <a:srgbClr val="5C697C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66" name="Google Shape;166;p21"/>
          <p:cNvSpPr txBox="1">
            <a:spLocks noGrp="1"/>
          </p:cNvSpPr>
          <p:nvPr>
            <p:ph type="sldNum" idx="12"/>
          </p:nvPr>
        </p:nvSpPr>
        <p:spPr>
          <a:xfrm>
            <a:off x="7620000" y="4903898"/>
            <a:ext cx="1066800" cy="246900"/>
          </a:xfrm>
          <a:prstGeom prst="rect">
            <a:avLst/>
          </a:prstGeom>
        </p:spPr>
        <p:txBody>
          <a:bodyPr spcFirstLastPara="1" wrap="square" lIns="91425" tIns="45700" rIns="0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5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4</a:t>
            </a:fld>
            <a:endParaRPr dirty="0">
              <a:solidFill>
                <a:schemeClr val="accent5">
                  <a:lumMod val="50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A196968-F08C-0B84-9AD1-AE0CD36C4969}"/>
              </a:ext>
            </a:extLst>
          </p:cNvPr>
          <p:cNvSpPr txBox="1">
            <a:spLocks/>
          </p:cNvSpPr>
          <p:nvPr/>
        </p:nvSpPr>
        <p:spPr>
          <a:xfrm>
            <a:off x="456588" y="1142850"/>
            <a:ext cx="2266777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77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575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530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2575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53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1469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62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just">
              <a:lnSpc>
                <a:spcPct val="150000"/>
              </a:lnSpc>
              <a:buNone/>
            </a:pPr>
            <a:r>
              <a:rPr lang="en-US" sz="2100" b="0" dirty="0">
                <a:solidFill>
                  <a:srgbClr val="5C697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METHODOLOGY</a:t>
            </a:r>
            <a:endParaRPr lang="en-US" sz="2100" b="0" dirty="0">
              <a:solidFill>
                <a:srgbClr val="5C697C"/>
              </a:solidFill>
              <a:latin typeface="Calibri"/>
              <a:cs typeface="Calibri Light"/>
            </a:endParaRPr>
          </a:p>
          <a:p>
            <a:pPr marL="342900" indent="-342900" algn="just">
              <a:lnSpc>
                <a:spcPct val="150000"/>
              </a:lnSpc>
              <a:buAutoNum type="arabicPeriod"/>
            </a:pPr>
            <a:r>
              <a:rPr lang="en-US" sz="900" dirty="0">
                <a:latin typeface="Calibri" panose="020F0502020204030204" pitchFamily="34" charset="0"/>
                <a:cs typeface="Calibri" panose="020F0502020204030204" pitchFamily="34" charset="0"/>
              </a:rPr>
              <a:t>We designed a query that targeted appliance-specific interventions (</a:t>
            </a:r>
            <a:r>
              <a:rPr lang="en-GB" sz="900" dirty="0">
                <a:latin typeface="Calibri" panose="020F0502020204030204" pitchFamily="34" charset="0"/>
                <a:cs typeface="Calibri" panose="020F0502020204030204" pitchFamily="34" charset="0"/>
              </a:rPr>
              <a:t>labelling, information, monetary incentives and appliance standards), households and individuals as the population, and appliance purchase, WTP for energy efficiency, energy consumption as outcomes of interest. It </a:t>
            </a:r>
            <a:r>
              <a:rPr lang="en-US" sz="900" dirty="0">
                <a:latin typeface="Calibri" panose="020F0502020204030204" pitchFamily="34" charset="0"/>
                <a:cs typeface="Calibri" panose="020F0502020204030204" pitchFamily="34" charset="0"/>
              </a:rPr>
              <a:t>was implemented on Web of Science, Scopus, JSTOR, and </a:t>
            </a:r>
            <a:r>
              <a:rPr lang="en-US" sz="900" dirty="0" err="1">
                <a:latin typeface="Calibri" panose="020F0502020204030204" pitchFamily="34" charset="0"/>
                <a:cs typeface="Calibri" panose="020F0502020204030204" pitchFamily="34" charset="0"/>
              </a:rPr>
              <a:t>RePEc</a:t>
            </a:r>
            <a:r>
              <a:rPr lang="en-US" sz="900" dirty="0">
                <a:latin typeface="Calibri" panose="020F0502020204030204" pitchFamily="34" charset="0"/>
                <a:cs typeface="Calibri" panose="020F0502020204030204" pitchFamily="34" charset="0"/>
              </a:rPr>
              <a:t>, and Google Scholar. This resulted in 30,902 records after removing duplicates and empty records.</a:t>
            </a:r>
          </a:p>
          <a:p>
            <a:pPr marL="342900" indent="-342900" algn="just">
              <a:lnSpc>
                <a:spcPct val="150000"/>
              </a:lnSpc>
              <a:buAutoNum type="arabicPeriod"/>
            </a:pPr>
            <a:r>
              <a:rPr lang="en-US" sz="900" dirty="0">
                <a:latin typeface="Calibri" panose="020F0502020204030204" pitchFamily="34" charset="0"/>
                <a:cs typeface="Calibri" panose="020F0502020204030204" pitchFamily="34" charset="0"/>
              </a:rPr>
              <a:t>We applied ML-assisted screening process with implementation of the stopping criteria for screening these documents at abstract level, which resulted in around 85% work savings and a recall of 0.9 achieved at p = 0.018.</a:t>
            </a:r>
          </a:p>
          <a:p>
            <a:pPr marL="342900" indent="-342900" algn="just">
              <a:lnSpc>
                <a:spcPct val="150000"/>
              </a:lnSpc>
              <a:buAutoNum type="arabicPeriod"/>
            </a:pPr>
            <a:r>
              <a:rPr lang="en-US" sz="900" dirty="0">
                <a:latin typeface="Calibri" panose="020F0502020204030204" pitchFamily="34" charset="0"/>
                <a:cs typeface="Calibri" panose="020F0502020204030204" pitchFamily="34" charset="0"/>
              </a:rPr>
              <a:t>We then manually screened 183 studies associated with appliance purchase at full text, and coded 60 of them, with 110 exclusions and 13 unretrievable texts. Coding was performed by 4 independent coders, with initial coding quality and agreement checks.</a:t>
            </a:r>
          </a:p>
          <a:p>
            <a:pPr marL="0" indent="0" algn="just">
              <a:buFont typeface="Arial"/>
              <a:buNone/>
            </a:pPr>
            <a:endParaRPr lang="en-US" sz="2400" dirty="0">
              <a:cs typeface="Calibri" panose="020F0502020204030204"/>
            </a:endParaRPr>
          </a:p>
        </p:txBody>
      </p:sp>
      <p:grpSp>
        <p:nvGrpSpPr>
          <p:cNvPr id="9" name="Gruppieren 6">
            <a:extLst>
              <a:ext uri="{FF2B5EF4-FFF2-40B4-BE49-F238E27FC236}">
                <a16:creationId xmlns:a16="http://schemas.microsoft.com/office/drawing/2014/main" id="{D50D2CBE-6F2D-5763-2B5A-F08C0F2C5B07}"/>
              </a:ext>
            </a:extLst>
          </p:cNvPr>
          <p:cNvGrpSpPr/>
          <p:nvPr/>
        </p:nvGrpSpPr>
        <p:grpSpPr>
          <a:xfrm>
            <a:off x="3489512" y="1216958"/>
            <a:ext cx="5197288" cy="3671795"/>
            <a:chOff x="3326618" y="396219"/>
            <a:chExt cx="6282202" cy="5942841"/>
          </a:xfrm>
        </p:grpSpPr>
        <p:sp>
          <p:nvSpPr>
            <p:cNvPr id="10" name="Google Shape;92;p13">
              <a:extLst>
                <a:ext uri="{FF2B5EF4-FFF2-40B4-BE49-F238E27FC236}">
                  <a16:creationId xmlns:a16="http://schemas.microsoft.com/office/drawing/2014/main" id="{B892FB74-CDE2-6858-6F06-4B027134C8C4}"/>
                </a:ext>
              </a:extLst>
            </p:cNvPr>
            <p:cNvSpPr txBox="1"/>
            <p:nvPr/>
          </p:nvSpPr>
          <p:spPr>
            <a:xfrm rot="16200000">
              <a:off x="2801055" y="939578"/>
              <a:ext cx="1359901" cy="301307"/>
            </a:xfrm>
            <a:prstGeom prst="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45835" tIns="22911" rIns="45835" bIns="22911" anchor="ctr" anchorCtr="0">
              <a:noAutofit/>
            </a:bodyPr>
            <a:lstStyle/>
            <a:p>
              <a:pPr algn="ctr" defTabSz="458389">
                <a:buClr>
                  <a:srgbClr val="000000"/>
                </a:buClr>
              </a:pPr>
              <a:r>
                <a:rPr lang="en-GB" sz="550" kern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Search</a:t>
              </a:r>
              <a:endParaRPr sz="550" ker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Google Shape;93;p13">
              <a:extLst>
                <a:ext uri="{FF2B5EF4-FFF2-40B4-BE49-F238E27FC236}">
                  <a16:creationId xmlns:a16="http://schemas.microsoft.com/office/drawing/2014/main" id="{09DD3D11-4AB8-CC2E-3856-21A8DBEEF3C9}"/>
                </a:ext>
              </a:extLst>
            </p:cNvPr>
            <p:cNvSpPr/>
            <p:nvPr/>
          </p:nvSpPr>
          <p:spPr>
            <a:xfrm>
              <a:off x="3849637" y="396219"/>
              <a:ext cx="890522" cy="611227"/>
            </a:xfrm>
            <a:prstGeom prst="rect">
              <a:avLst/>
            </a:prstGeom>
            <a:noFill/>
            <a:ln w="12700" cap="flat" cmpd="sng">
              <a:solidFill>
                <a:srgbClr val="31538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835" tIns="22911" rIns="45835" bIns="22911" anchor="ctr" anchorCtr="0">
              <a:noAutofit/>
            </a:bodyPr>
            <a:lstStyle/>
            <a:p>
              <a:pPr algn="ctr" defTabSz="458389">
                <a:buClr>
                  <a:srgbClr val="000000"/>
                </a:buClr>
              </a:pPr>
              <a:r>
                <a:rPr lang="en-GB" sz="550" kern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Studies identified through </a:t>
              </a:r>
              <a:r>
                <a:rPr lang="de-DE" sz="550" kern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Web </a:t>
              </a:r>
              <a:r>
                <a:rPr lang="en-US" sz="550" kern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of</a:t>
              </a:r>
              <a:r>
                <a:rPr lang="de-DE" sz="550" kern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Science</a:t>
              </a:r>
              <a:endParaRPr sz="5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  <a:p>
              <a:pPr algn="ctr" defTabSz="458389">
                <a:buClr>
                  <a:srgbClr val="000000"/>
                </a:buClr>
              </a:pPr>
              <a:r>
                <a:rPr lang="en-GB" sz="550" kern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(n = 13554)</a:t>
              </a:r>
              <a:endParaRPr sz="550" ker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95;p13">
              <a:extLst>
                <a:ext uri="{FF2B5EF4-FFF2-40B4-BE49-F238E27FC236}">
                  <a16:creationId xmlns:a16="http://schemas.microsoft.com/office/drawing/2014/main" id="{16BBCBBF-4D65-1DD3-B173-B3DD0790F905}"/>
                </a:ext>
              </a:extLst>
            </p:cNvPr>
            <p:cNvSpPr/>
            <p:nvPr/>
          </p:nvSpPr>
          <p:spPr>
            <a:xfrm>
              <a:off x="4379521" y="1242140"/>
              <a:ext cx="2202018" cy="413430"/>
            </a:xfrm>
            <a:prstGeom prst="rect">
              <a:avLst/>
            </a:prstGeom>
            <a:noFill/>
            <a:ln w="12700" cap="flat" cmpd="sng">
              <a:solidFill>
                <a:srgbClr val="31538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835" tIns="22911" rIns="45835" bIns="22911" anchor="ctr" anchorCtr="0">
              <a:noAutofit/>
            </a:bodyPr>
            <a:lstStyle/>
            <a:p>
              <a:pPr algn="ctr" defTabSz="458389">
                <a:buClr>
                  <a:srgbClr val="000000"/>
                </a:buClr>
              </a:pPr>
              <a:r>
                <a:rPr lang="en-US" sz="550" kern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Studies after removing duplicates and empty records</a:t>
              </a:r>
            </a:p>
            <a:p>
              <a:pPr algn="ctr" defTabSz="458389">
                <a:buClr>
                  <a:srgbClr val="000000"/>
                </a:buClr>
              </a:pPr>
              <a:r>
                <a:rPr lang="en-GB" sz="550" kern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(n = 30902)</a:t>
              </a:r>
              <a:endParaRPr lang="en-GB" sz="550" kern="0">
                <a:solidFill>
                  <a:srgbClr val="000000"/>
                </a:solidFill>
                <a:latin typeface="Calibri"/>
                <a:ea typeface="Calibri"/>
                <a:cs typeface="Calibri"/>
                <a:sym typeface="Arial"/>
              </a:endParaRPr>
            </a:p>
          </p:txBody>
        </p:sp>
        <p:sp>
          <p:nvSpPr>
            <p:cNvPr id="13" name="Google Shape;97;p13">
              <a:extLst>
                <a:ext uri="{FF2B5EF4-FFF2-40B4-BE49-F238E27FC236}">
                  <a16:creationId xmlns:a16="http://schemas.microsoft.com/office/drawing/2014/main" id="{730EDB3A-6818-075F-2092-74F132797D09}"/>
                </a:ext>
              </a:extLst>
            </p:cNvPr>
            <p:cNvSpPr txBox="1"/>
            <p:nvPr/>
          </p:nvSpPr>
          <p:spPr>
            <a:xfrm rot="16200000">
              <a:off x="2102955" y="3758380"/>
              <a:ext cx="2748633" cy="301307"/>
            </a:xfrm>
            <a:prstGeom prst="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45835" tIns="22911" rIns="45835" bIns="22911" anchor="ctr" anchorCtr="0">
              <a:noAutofit/>
            </a:bodyPr>
            <a:lstStyle/>
            <a:p>
              <a:pPr algn="ctr" defTabSz="458389">
                <a:buClr>
                  <a:srgbClr val="000000"/>
                </a:buClr>
              </a:pPr>
              <a:r>
                <a:rPr lang="en-GB" sz="550" kern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Screening</a:t>
              </a:r>
              <a:endParaRPr sz="550" ker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102;p13">
              <a:extLst>
                <a:ext uri="{FF2B5EF4-FFF2-40B4-BE49-F238E27FC236}">
                  <a16:creationId xmlns:a16="http://schemas.microsoft.com/office/drawing/2014/main" id="{1E261DAF-FA40-B273-D394-CD4372010518}"/>
                </a:ext>
              </a:extLst>
            </p:cNvPr>
            <p:cNvSpPr/>
            <p:nvPr/>
          </p:nvSpPr>
          <p:spPr>
            <a:xfrm>
              <a:off x="6732736" y="1299893"/>
              <a:ext cx="950601" cy="293485"/>
            </a:xfrm>
            <a:prstGeom prst="rect">
              <a:avLst/>
            </a:prstGeom>
            <a:noFill/>
            <a:ln w="12700" cap="flat" cmpd="sng">
              <a:solidFill>
                <a:srgbClr val="31538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835" tIns="22911" rIns="45835" bIns="22911" anchor="ctr" anchorCtr="0">
              <a:noAutofit/>
            </a:bodyPr>
            <a:lstStyle/>
            <a:p>
              <a:pPr algn="ctr" defTabSz="458389">
                <a:buClr>
                  <a:srgbClr val="000000"/>
                </a:buClr>
              </a:pPr>
              <a:r>
                <a:rPr lang="de-DE" sz="550" kern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Empty </a:t>
              </a:r>
              <a:r>
                <a:rPr lang="en-US" sz="550" kern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records</a:t>
              </a:r>
              <a:endParaRPr lang="en-US" sz="5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  <a:p>
              <a:pPr algn="ctr" defTabSz="458389">
                <a:buClr>
                  <a:srgbClr val="000000"/>
                </a:buClr>
              </a:pPr>
              <a:r>
                <a:rPr lang="en-GB" sz="550" kern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(n = 1725)</a:t>
              </a:r>
              <a:endParaRPr sz="550" ker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08;p13">
              <a:extLst>
                <a:ext uri="{FF2B5EF4-FFF2-40B4-BE49-F238E27FC236}">
                  <a16:creationId xmlns:a16="http://schemas.microsoft.com/office/drawing/2014/main" id="{2C9E70C9-B74A-EC3D-F02C-E04247D706E1}"/>
                </a:ext>
              </a:extLst>
            </p:cNvPr>
            <p:cNvSpPr txBox="1"/>
            <p:nvPr/>
          </p:nvSpPr>
          <p:spPr>
            <a:xfrm rot="16200000">
              <a:off x="3186097" y="5897231"/>
              <a:ext cx="582350" cy="301307"/>
            </a:xfrm>
            <a:prstGeom prst="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45835" tIns="22911" rIns="45835" bIns="22911" anchor="ctr" anchorCtr="0">
              <a:noAutofit/>
            </a:bodyPr>
            <a:lstStyle/>
            <a:p>
              <a:pPr algn="ctr" defTabSz="458389">
                <a:buClr>
                  <a:srgbClr val="000000"/>
                </a:buClr>
              </a:pPr>
              <a:r>
                <a:rPr lang="en-GB" sz="550" kern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Synthesis</a:t>
              </a:r>
              <a:endParaRPr sz="550" ker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6" name="Google Shape;109;p13">
              <a:extLst>
                <a:ext uri="{FF2B5EF4-FFF2-40B4-BE49-F238E27FC236}">
                  <a16:creationId xmlns:a16="http://schemas.microsoft.com/office/drawing/2014/main" id="{332DB56F-93D1-EA84-935D-A0F71EC50881}"/>
                </a:ext>
              </a:extLst>
            </p:cNvPr>
            <p:cNvCxnSpPr/>
            <p:nvPr/>
          </p:nvCxnSpPr>
          <p:spPr>
            <a:xfrm rot="16200000" flipH="1">
              <a:off x="4770366" y="531976"/>
              <a:ext cx="234695" cy="1185632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17" name="Google Shape;111;p13">
              <a:extLst>
                <a:ext uri="{FF2B5EF4-FFF2-40B4-BE49-F238E27FC236}">
                  <a16:creationId xmlns:a16="http://schemas.microsoft.com/office/drawing/2014/main" id="{8427E2DF-3CBF-AA5D-A8E2-E612DB443BEB}"/>
                </a:ext>
              </a:extLst>
            </p:cNvPr>
            <p:cNvCxnSpPr/>
            <p:nvPr/>
          </p:nvCxnSpPr>
          <p:spPr>
            <a:xfrm flipV="1">
              <a:off x="6581539" y="1446636"/>
              <a:ext cx="151197" cy="222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sp>
          <p:nvSpPr>
            <p:cNvPr id="18" name="Google Shape;93;p13">
              <a:extLst>
                <a:ext uri="{FF2B5EF4-FFF2-40B4-BE49-F238E27FC236}">
                  <a16:creationId xmlns:a16="http://schemas.microsoft.com/office/drawing/2014/main" id="{77811335-AE27-F963-B1A8-80FD1400D343}"/>
                </a:ext>
              </a:extLst>
            </p:cNvPr>
            <p:cNvSpPr/>
            <p:nvPr/>
          </p:nvSpPr>
          <p:spPr>
            <a:xfrm>
              <a:off x="4822691" y="396219"/>
              <a:ext cx="890522" cy="611227"/>
            </a:xfrm>
            <a:prstGeom prst="rect">
              <a:avLst/>
            </a:prstGeom>
            <a:noFill/>
            <a:ln w="12700" cap="flat" cmpd="sng">
              <a:solidFill>
                <a:srgbClr val="31538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835" tIns="22911" rIns="45835" bIns="22911" anchor="ctr" anchorCtr="0">
              <a:noAutofit/>
            </a:bodyPr>
            <a:lstStyle/>
            <a:p>
              <a:pPr algn="ctr" defTabSz="458389">
                <a:buClr>
                  <a:srgbClr val="000000"/>
                </a:buClr>
              </a:pPr>
              <a:r>
                <a:rPr lang="en-GB" sz="550" kern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Studies identified through </a:t>
              </a:r>
              <a:r>
                <a:rPr lang="en-US" sz="550" kern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Scopus</a:t>
              </a:r>
              <a:endParaRPr lang="en-US" sz="5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  <a:p>
              <a:pPr algn="ctr" defTabSz="458389">
                <a:buClr>
                  <a:srgbClr val="000000"/>
                </a:buClr>
              </a:pPr>
              <a:r>
                <a:rPr lang="en-GB" sz="550" kern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(n = 21386)</a:t>
              </a:r>
              <a:endParaRPr sz="550" ker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93;p13">
              <a:extLst>
                <a:ext uri="{FF2B5EF4-FFF2-40B4-BE49-F238E27FC236}">
                  <a16:creationId xmlns:a16="http://schemas.microsoft.com/office/drawing/2014/main" id="{7B1F8096-D619-D8BD-3A66-51500106D591}"/>
                </a:ext>
              </a:extLst>
            </p:cNvPr>
            <p:cNvSpPr/>
            <p:nvPr/>
          </p:nvSpPr>
          <p:spPr>
            <a:xfrm>
              <a:off x="5795746" y="396219"/>
              <a:ext cx="890522" cy="611227"/>
            </a:xfrm>
            <a:prstGeom prst="rect">
              <a:avLst/>
            </a:prstGeom>
            <a:noFill/>
            <a:ln w="12700" cap="flat" cmpd="sng">
              <a:solidFill>
                <a:srgbClr val="31538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835" tIns="22911" rIns="45835" bIns="22911" anchor="ctr" anchorCtr="0">
              <a:noAutofit/>
            </a:bodyPr>
            <a:lstStyle/>
            <a:p>
              <a:pPr algn="ctr" defTabSz="458389">
                <a:buClr>
                  <a:srgbClr val="000000"/>
                </a:buClr>
              </a:pPr>
              <a:r>
                <a:rPr lang="en-GB" sz="550" kern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Studies identified through </a:t>
              </a:r>
              <a:r>
                <a:rPr lang="de-DE" sz="550" kern="0" err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RePEc</a:t>
              </a:r>
              <a:endParaRPr lang="en-US" sz="5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  <a:p>
              <a:pPr algn="ctr" defTabSz="458389">
                <a:buClr>
                  <a:srgbClr val="000000"/>
                </a:buClr>
              </a:pPr>
              <a:r>
                <a:rPr lang="en-GB" sz="550" kern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(n = 345)</a:t>
              </a:r>
              <a:endParaRPr sz="550" ker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93;p13">
              <a:extLst>
                <a:ext uri="{FF2B5EF4-FFF2-40B4-BE49-F238E27FC236}">
                  <a16:creationId xmlns:a16="http://schemas.microsoft.com/office/drawing/2014/main" id="{B58754A8-54D0-E753-2CEF-0D4D054CB54D}"/>
                </a:ext>
              </a:extLst>
            </p:cNvPr>
            <p:cNvSpPr/>
            <p:nvPr/>
          </p:nvSpPr>
          <p:spPr>
            <a:xfrm>
              <a:off x="7741855" y="396219"/>
              <a:ext cx="890522" cy="611227"/>
            </a:xfrm>
            <a:prstGeom prst="rect">
              <a:avLst/>
            </a:prstGeom>
            <a:noFill/>
            <a:ln w="12700" cap="flat" cmpd="sng">
              <a:solidFill>
                <a:srgbClr val="31538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835" tIns="22911" rIns="45835" bIns="22911" anchor="ctr" anchorCtr="0">
              <a:noAutofit/>
            </a:bodyPr>
            <a:lstStyle/>
            <a:p>
              <a:pPr algn="ctr" defTabSz="458389">
                <a:buClr>
                  <a:srgbClr val="000000"/>
                </a:buClr>
              </a:pPr>
              <a:r>
                <a:rPr lang="en-GB" sz="550" kern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Studies identified through </a:t>
              </a:r>
              <a:r>
                <a:rPr lang="de-DE" sz="550" kern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Google Scholar</a:t>
              </a:r>
              <a:endParaRPr sz="5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  <a:p>
              <a:pPr algn="ctr" defTabSz="458389">
                <a:buClr>
                  <a:srgbClr val="000000"/>
                </a:buClr>
              </a:pPr>
              <a:r>
                <a:rPr lang="en-GB" sz="550" kern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(n = 980)</a:t>
              </a:r>
              <a:endParaRPr sz="550" kern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93;p13">
              <a:extLst>
                <a:ext uri="{FF2B5EF4-FFF2-40B4-BE49-F238E27FC236}">
                  <a16:creationId xmlns:a16="http://schemas.microsoft.com/office/drawing/2014/main" id="{5121DE98-1BD0-02A9-FF9D-4E269CE13003}"/>
                </a:ext>
              </a:extLst>
            </p:cNvPr>
            <p:cNvSpPr/>
            <p:nvPr/>
          </p:nvSpPr>
          <p:spPr>
            <a:xfrm>
              <a:off x="6768801" y="396219"/>
              <a:ext cx="890522" cy="611227"/>
            </a:xfrm>
            <a:prstGeom prst="rect">
              <a:avLst/>
            </a:prstGeom>
            <a:noFill/>
            <a:ln w="12700" cap="flat" cmpd="sng">
              <a:solidFill>
                <a:srgbClr val="31538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835" tIns="22911" rIns="45835" bIns="22911" anchor="ctr" anchorCtr="0">
              <a:noAutofit/>
            </a:bodyPr>
            <a:lstStyle/>
            <a:p>
              <a:pPr algn="ctr" defTabSz="458389">
                <a:buClr>
                  <a:srgbClr val="000000"/>
                </a:buClr>
              </a:pPr>
              <a:r>
                <a:rPr lang="en-GB" sz="550" kern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Studies identified through </a:t>
              </a:r>
              <a:r>
                <a:rPr lang="de-DE" sz="550" kern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JSTOR</a:t>
              </a:r>
              <a:endParaRPr sz="5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  <a:p>
              <a:pPr algn="ctr" defTabSz="458389">
                <a:buClr>
                  <a:srgbClr val="000000"/>
                </a:buClr>
              </a:pPr>
              <a:r>
                <a:rPr lang="en-GB" sz="550" kern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(n = 1840)</a:t>
              </a:r>
              <a:endParaRPr sz="550" kern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93;p13">
              <a:extLst>
                <a:ext uri="{FF2B5EF4-FFF2-40B4-BE49-F238E27FC236}">
                  <a16:creationId xmlns:a16="http://schemas.microsoft.com/office/drawing/2014/main" id="{FF9E9FB9-35E4-68D8-6049-861769847DAE}"/>
                </a:ext>
              </a:extLst>
            </p:cNvPr>
            <p:cNvSpPr/>
            <p:nvPr/>
          </p:nvSpPr>
          <p:spPr>
            <a:xfrm>
              <a:off x="8718298" y="396219"/>
              <a:ext cx="890522" cy="611227"/>
            </a:xfrm>
            <a:prstGeom prst="rect">
              <a:avLst/>
            </a:prstGeom>
            <a:noFill/>
            <a:ln w="12700" cap="flat" cmpd="sng">
              <a:solidFill>
                <a:srgbClr val="31538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835" tIns="22911" rIns="45835" bIns="22911" anchor="ctr" anchorCtr="0">
              <a:noAutofit/>
            </a:bodyPr>
            <a:lstStyle/>
            <a:p>
              <a:pPr algn="ctr" defTabSz="458389">
                <a:buClr>
                  <a:srgbClr val="000000"/>
                </a:buClr>
              </a:pPr>
              <a:r>
                <a:rPr lang="en-GB" sz="550" kern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Studies identified through </a:t>
              </a:r>
              <a:r>
                <a:rPr lang="en-US" sz="550" kern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existing</a:t>
              </a:r>
              <a:r>
                <a:rPr lang="de-DE" sz="550" kern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lang="en-US" sz="550" kern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reviews</a:t>
              </a:r>
              <a:endParaRPr lang="en-US" sz="5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  <a:p>
              <a:pPr algn="ctr" defTabSz="458389">
                <a:buClr>
                  <a:srgbClr val="000000"/>
                </a:buClr>
              </a:pPr>
              <a:r>
                <a:rPr lang="en-GB" sz="550" kern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(n = 32)</a:t>
              </a:r>
              <a:endParaRPr sz="550" ker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102;p13">
              <a:extLst>
                <a:ext uri="{FF2B5EF4-FFF2-40B4-BE49-F238E27FC236}">
                  <a16:creationId xmlns:a16="http://schemas.microsoft.com/office/drawing/2014/main" id="{F2F3E93D-9BB6-4D55-3026-E66C16DD670A}"/>
                </a:ext>
              </a:extLst>
            </p:cNvPr>
            <p:cNvSpPr/>
            <p:nvPr/>
          </p:nvSpPr>
          <p:spPr>
            <a:xfrm>
              <a:off x="7779461" y="1303332"/>
              <a:ext cx="938837" cy="293485"/>
            </a:xfrm>
            <a:prstGeom prst="rect">
              <a:avLst/>
            </a:prstGeom>
            <a:noFill/>
            <a:ln w="12700" cap="flat" cmpd="sng">
              <a:solidFill>
                <a:srgbClr val="31538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835" tIns="22911" rIns="45835" bIns="22911" anchor="ctr" anchorCtr="0">
              <a:noAutofit/>
            </a:bodyPr>
            <a:lstStyle/>
            <a:p>
              <a:pPr algn="ctr" defTabSz="458389">
                <a:buClr>
                  <a:srgbClr val="000000"/>
                </a:buClr>
              </a:pPr>
              <a:r>
                <a:rPr lang="en-US" sz="550" kern="0">
                  <a:solidFill>
                    <a:srgbClr val="000000"/>
                  </a:solidFill>
                  <a:latin typeface="Calibri"/>
                  <a:cs typeface="Calibri"/>
                  <a:sym typeface="Calibri"/>
                </a:rPr>
                <a:t>Duplicates</a:t>
              </a:r>
              <a:endParaRPr lang="en-US" sz="5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  <a:p>
              <a:pPr algn="ctr" defTabSz="458389">
                <a:buClr>
                  <a:srgbClr val="000000"/>
                </a:buClr>
              </a:pPr>
              <a:r>
                <a:rPr lang="en-GB" sz="550" kern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(n = 5478)</a:t>
              </a:r>
              <a:endParaRPr sz="550" ker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4" name="Google Shape;111;p13">
              <a:extLst>
                <a:ext uri="{FF2B5EF4-FFF2-40B4-BE49-F238E27FC236}">
                  <a16:creationId xmlns:a16="http://schemas.microsoft.com/office/drawing/2014/main" id="{9D20C7D7-F208-F48B-F436-AE11A4FB8060}"/>
                </a:ext>
              </a:extLst>
            </p:cNvPr>
            <p:cNvCxnSpPr>
              <a:endCxn id="24" idx="1"/>
            </p:cNvCxnSpPr>
            <p:nvPr/>
          </p:nvCxnSpPr>
          <p:spPr>
            <a:xfrm>
              <a:off x="7683337" y="1446636"/>
              <a:ext cx="96124" cy="3439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25" name="Google Shape;109;p13">
              <a:extLst>
                <a:ext uri="{FF2B5EF4-FFF2-40B4-BE49-F238E27FC236}">
                  <a16:creationId xmlns:a16="http://schemas.microsoft.com/office/drawing/2014/main" id="{CBC6CEA4-75C6-B751-10D5-0B9F8E1759E0}"/>
                </a:ext>
              </a:extLst>
            </p:cNvPr>
            <p:cNvCxnSpPr/>
            <p:nvPr/>
          </p:nvCxnSpPr>
          <p:spPr>
            <a:xfrm rot="16200000" flipH="1">
              <a:off x="5256893" y="1018503"/>
              <a:ext cx="234695" cy="212578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26" name="Google Shape;109;p13">
              <a:extLst>
                <a:ext uri="{FF2B5EF4-FFF2-40B4-BE49-F238E27FC236}">
                  <a16:creationId xmlns:a16="http://schemas.microsoft.com/office/drawing/2014/main" id="{819E8138-2174-E971-0511-D3929677C2E4}"/>
                </a:ext>
              </a:extLst>
            </p:cNvPr>
            <p:cNvCxnSpPr>
              <a:stCxn id="10" idx="2"/>
            </p:cNvCxnSpPr>
            <p:nvPr/>
          </p:nvCxnSpPr>
          <p:spPr>
            <a:xfrm rot="5400000">
              <a:off x="5743421" y="744554"/>
              <a:ext cx="234695" cy="760477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27" name="Google Shape;109;p13">
              <a:extLst>
                <a:ext uri="{FF2B5EF4-FFF2-40B4-BE49-F238E27FC236}">
                  <a16:creationId xmlns:a16="http://schemas.microsoft.com/office/drawing/2014/main" id="{FE1DE1FC-E5CF-E04E-94F3-2D50049DA181}"/>
                </a:ext>
              </a:extLst>
            </p:cNvPr>
            <p:cNvCxnSpPr>
              <a:stCxn id="12" idx="2"/>
            </p:cNvCxnSpPr>
            <p:nvPr/>
          </p:nvCxnSpPr>
          <p:spPr>
            <a:xfrm rot="5400000">
              <a:off x="6229949" y="258027"/>
              <a:ext cx="234695" cy="1733532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28" name="Google Shape;109;p13">
              <a:extLst>
                <a:ext uri="{FF2B5EF4-FFF2-40B4-BE49-F238E27FC236}">
                  <a16:creationId xmlns:a16="http://schemas.microsoft.com/office/drawing/2014/main" id="{BA48E9D6-8564-BEAB-AAFF-F10AB225AD85}"/>
                </a:ext>
              </a:extLst>
            </p:cNvPr>
            <p:cNvCxnSpPr>
              <a:stCxn id="11" idx="2"/>
            </p:cNvCxnSpPr>
            <p:nvPr/>
          </p:nvCxnSpPr>
          <p:spPr>
            <a:xfrm rot="5400000">
              <a:off x="6716476" y="-228500"/>
              <a:ext cx="234695" cy="2706586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grpSp>
          <p:nvGrpSpPr>
            <p:cNvPr id="29" name="Gruppieren 65">
              <a:extLst>
                <a:ext uri="{FF2B5EF4-FFF2-40B4-BE49-F238E27FC236}">
                  <a16:creationId xmlns:a16="http://schemas.microsoft.com/office/drawing/2014/main" id="{A35070DD-3DD8-3051-557D-57B291196ED9}"/>
                </a:ext>
              </a:extLst>
            </p:cNvPr>
            <p:cNvGrpSpPr/>
            <p:nvPr/>
          </p:nvGrpSpPr>
          <p:grpSpPr>
            <a:xfrm>
              <a:off x="4525515" y="2644860"/>
              <a:ext cx="5083304" cy="3694196"/>
              <a:chOff x="2405018" y="3102401"/>
              <a:chExt cx="8735733" cy="7368730"/>
            </a:xfrm>
          </p:grpSpPr>
          <p:sp>
            <p:nvSpPr>
              <p:cNvPr id="37" name="Google Shape;99;p13">
                <a:extLst>
                  <a:ext uri="{FF2B5EF4-FFF2-40B4-BE49-F238E27FC236}">
                    <a16:creationId xmlns:a16="http://schemas.microsoft.com/office/drawing/2014/main" id="{724BBF78-D125-9595-CD62-FC8E96E5D3A4}"/>
                  </a:ext>
                </a:extLst>
              </p:cNvPr>
              <p:cNvSpPr/>
              <p:nvPr/>
            </p:nvSpPr>
            <p:spPr>
              <a:xfrm>
                <a:off x="2405018" y="3102401"/>
                <a:ext cx="3791279" cy="1033143"/>
              </a:xfrm>
              <a:prstGeom prst="rect">
                <a:avLst/>
              </a:prstGeom>
              <a:noFill/>
              <a:ln w="12700" cap="flat" cmpd="sng">
                <a:solidFill>
                  <a:srgbClr val="31538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835" tIns="22911" rIns="45835" bIns="22911" anchor="ctr" anchorCtr="0">
                <a:noAutofit/>
              </a:bodyPr>
              <a:lstStyle/>
              <a:p>
                <a:pPr algn="ctr" defTabSz="458389">
                  <a:buClr>
                    <a:srgbClr val="000000"/>
                  </a:buClr>
                </a:pPr>
                <a:r>
                  <a:rPr lang="en-GB" sz="550" kern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Studies after ML screening for which manual abstract screening was done</a:t>
                </a:r>
                <a:endParaRPr lang="en-GB" sz="550" kern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Arial"/>
                </a:endParaRPr>
              </a:p>
              <a:p>
                <a:pPr algn="ctr" defTabSz="458389">
                  <a:buClr>
                    <a:srgbClr val="000000"/>
                  </a:buClr>
                </a:pPr>
                <a:r>
                  <a:rPr lang="en-GB" sz="550" kern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(n = 4788)</a:t>
                </a:r>
                <a:endParaRPr sz="550" kern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" name="Google Shape;100;p13">
                <a:extLst>
                  <a:ext uri="{FF2B5EF4-FFF2-40B4-BE49-F238E27FC236}">
                    <a16:creationId xmlns:a16="http://schemas.microsoft.com/office/drawing/2014/main" id="{08680EDA-C643-CC48-DF70-FD355A396746}"/>
                  </a:ext>
                </a:extLst>
              </p:cNvPr>
              <p:cNvSpPr/>
              <p:nvPr/>
            </p:nvSpPr>
            <p:spPr>
              <a:xfrm>
                <a:off x="2412097" y="4766494"/>
                <a:ext cx="3784200" cy="554806"/>
              </a:xfrm>
              <a:prstGeom prst="rect">
                <a:avLst/>
              </a:prstGeom>
              <a:noFill/>
              <a:ln w="12700" cap="flat" cmpd="sng">
                <a:solidFill>
                  <a:srgbClr val="31538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835" tIns="22911" rIns="45835" bIns="22911" anchor="ctr" anchorCtr="0">
                <a:noAutofit/>
              </a:bodyPr>
              <a:lstStyle/>
              <a:p>
                <a:pPr algn="ctr" defTabSz="458389">
                  <a:buClr>
                    <a:srgbClr val="000000"/>
                  </a:buClr>
                </a:pPr>
                <a:r>
                  <a:rPr lang="en-GB" sz="550" kern="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Studies screened at full text</a:t>
                </a:r>
                <a:endParaRPr sz="550" kern="0" dirty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  <a:p>
                <a:pPr algn="ctr" defTabSz="458389">
                  <a:buClr>
                    <a:srgbClr val="000000"/>
                  </a:buClr>
                </a:pPr>
                <a:r>
                  <a:rPr lang="en-GB" sz="550" kern="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(n = </a:t>
                </a:r>
                <a:r>
                  <a:rPr lang="en-GB" sz="550" kern="0" dirty="0">
                    <a:latin typeface="Calibri"/>
                    <a:ea typeface="Calibri"/>
                    <a:cs typeface="Calibri"/>
                    <a:sym typeface="Calibri"/>
                  </a:rPr>
                  <a:t>182</a:t>
                </a:r>
                <a:r>
                  <a:rPr lang="en-GB" sz="550" kern="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)</a:t>
                </a:r>
                <a:endParaRPr sz="550" kern="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" name="Google Shape;101;p13">
                <a:extLst>
                  <a:ext uri="{FF2B5EF4-FFF2-40B4-BE49-F238E27FC236}">
                    <a16:creationId xmlns:a16="http://schemas.microsoft.com/office/drawing/2014/main" id="{F95276D6-5B97-E86E-5F2E-EA8D05DF41FE}"/>
                  </a:ext>
                </a:extLst>
              </p:cNvPr>
              <p:cNvSpPr/>
              <p:nvPr/>
            </p:nvSpPr>
            <p:spPr>
              <a:xfrm>
                <a:off x="2412097" y="6818774"/>
                <a:ext cx="3784200" cy="650999"/>
              </a:xfrm>
              <a:prstGeom prst="rect">
                <a:avLst/>
              </a:prstGeom>
              <a:noFill/>
              <a:ln w="12700" cap="flat" cmpd="sng">
                <a:solidFill>
                  <a:srgbClr val="31538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835" tIns="22911" rIns="45835" bIns="22911" anchor="ctr" anchorCtr="0">
                <a:noAutofit/>
              </a:bodyPr>
              <a:lstStyle/>
              <a:p>
                <a:pPr algn="ctr" defTabSz="458389">
                  <a:buClr>
                    <a:srgbClr val="000000"/>
                  </a:buClr>
                </a:pPr>
                <a:r>
                  <a:rPr lang="en-GB" sz="550" kern="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Studies included after full text screening</a:t>
                </a:r>
                <a:endParaRPr sz="550" kern="0" dirty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  <a:p>
                <a:pPr algn="ctr" defTabSz="458389">
                  <a:buClr>
                    <a:srgbClr val="000000"/>
                  </a:buClr>
                </a:pPr>
                <a:r>
                  <a:rPr lang="en-GB" sz="550" kern="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(n = 59)</a:t>
                </a:r>
              </a:p>
            </p:txBody>
          </p:sp>
          <p:sp>
            <p:nvSpPr>
              <p:cNvPr id="40" name="Google Shape;105;p13">
                <a:extLst>
                  <a:ext uri="{FF2B5EF4-FFF2-40B4-BE49-F238E27FC236}">
                    <a16:creationId xmlns:a16="http://schemas.microsoft.com/office/drawing/2014/main" id="{F0FE8974-12BB-493B-6892-315DCD6CBD2E}"/>
                  </a:ext>
                </a:extLst>
              </p:cNvPr>
              <p:cNvSpPr/>
              <p:nvPr/>
            </p:nvSpPr>
            <p:spPr>
              <a:xfrm>
                <a:off x="6331051" y="4766494"/>
                <a:ext cx="4809700" cy="554806"/>
              </a:xfrm>
              <a:prstGeom prst="rect">
                <a:avLst/>
              </a:prstGeom>
              <a:noFill/>
              <a:ln w="12700" cap="flat" cmpd="sng">
                <a:solidFill>
                  <a:srgbClr val="31538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835" tIns="22911" rIns="45835" bIns="22911" anchor="ctr" anchorCtr="0">
                <a:noAutofit/>
              </a:bodyPr>
              <a:lstStyle/>
              <a:p>
                <a:pPr algn="ctr" defTabSz="458389">
                  <a:buClr>
                    <a:srgbClr val="000000"/>
                  </a:buClr>
                </a:pPr>
                <a:r>
                  <a:rPr lang="en-GB" sz="550" kern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Irretrievable full texts</a:t>
                </a:r>
                <a:endParaRPr sz="550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  <a:p>
                <a:pPr algn="ctr" defTabSz="458389">
                  <a:buClr>
                    <a:srgbClr val="000000"/>
                  </a:buClr>
                </a:pPr>
                <a:r>
                  <a:rPr lang="en-GB" sz="550" kern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(not accessible,  n = 9; not found, n = 4)</a:t>
                </a:r>
                <a:endParaRPr sz="550" kern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" name="Google Shape;106;p13">
                <a:extLst>
                  <a:ext uri="{FF2B5EF4-FFF2-40B4-BE49-F238E27FC236}">
                    <a16:creationId xmlns:a16="http://schemas.microsoft.com/office/drawing/2014/main" id="{A67A629C-E1B2-BF7A-26D7-838881C48299}"/>
                  </a:ext>
                </a:extLst>
              </p:cNvPr>
              <p:cNvSpPr/>
              <p:nvPr/>
            </p:nvSpPr>
            <p:spPr>
              <a:xfrm>
                <a:off x="6338220" y="5444856"/>
                <a:ext cx="4802531" cy="5026275"/>
              </a:xfrm>
              <a:prstGeom prst="rect">
                <a:avLst/>
              </a:prstGeom>
              <a:noFill/>
              <a:ln w="12700" cap="flat" cmpd="sng">
                <a:solidFill>
                  <a:srgbClr val="31538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835" tIns="22911" rIns="45835" bIns="22911" anchor="ctr" anchorCtr="0">
                <a:noAutofit/>
              </a:bodyPr>
              <a:lstStyle/>
              <a:p>
                <a:pPr algn="ctr" defTabSz="458389">
                  <a:buClr>
                    <a:srgbClr val="000000"/>
                  </a:buClr>
                </a:pPr>
                <a:r>
                  <a:rPr lang="en-GB" sz="550" kern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Studies excluded at full text screening, with reasons</a:t>
                </a:r>
                <a:endParaRPr lang="en-US" sz="550" kern="0">
                  <a:solidFill>
                    <a:srgbClr val="000000"/>
                  </a:solidFill>
                  <a:latin typeface="Calibri"/>
                  <a:cs typeface="Arial"/>
                </a:endParaRPr>
              </a:p>
              <a:p>
                <a:pPr algn="ctr" defTabSz="458389">
                  <a:buClr>
                    <a:srgbClr val="000000"/>
                  </a:buClr>
                </a:pPr>
                <a:r>
                  <a:rPr lang="en-IE" sz="550" kern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(n = 110)</a:t>
                </a:r>
                <a:endParaRPr lang="en-IE" sz="550" kern="0">
                  <a:solidFill>
                    <a:srgbClr val="000000"/>
                  </a:solidFill>
                  <a:latin typeface="Calibri"/>
                  <a:ea typeface="Calibri"/>
                  <a:cs typeface="Calibri"/>
                </a:endParaRPr>
              </a:p>
              <a:p>
                <a:pPr defTabSz="458389">
                  <a:buClr>
                    <a:srgbClr val="000000"/>
                  </a:buClr>
                </a:pPr>
                <a:r>
                  <a:rPr lang="en-GB" sz="550" kern="0">
                    <a:latin typeface="Calibri"/>
                    <a:ea typeface="Calibri"/>
                    <a:cs typeface="Calibri"/>
                    <a:sym typeface="Calibri"/>
                  </a:rPr>
                  <a:t>      Excluded based on:</a:t>
                </a:r>
                <a:endParaRPr sz="550" kern="0">
                  <a:latin typeface="Calibri"/>
                  <a:cs typeface="Arial"/>
                </a:endParaRPr>
              </a:p>
              <a:p>
                <a:pPr marL="225425" indent="-55880" defTabSz="458389">
                  <a:buClr>
                    <a:srgbClr val="000000"/>
                  </a:buClr>
                  <a:buSzPts val="1600"/>
                  <a:buFont typeface="Arial"/>
                  <a:buChar char="•"/>
                </a:pPr>
                <a:r>
                  <a:rPr lang="en-GB" sz="550" kern="0">
                    <a:latin typeface="Calibri"/>
                    <a:ea typeface="Calibri"/>
                    <a:cs typeface="Calibri"/>
                    <a:sym typeface="Arial"/>
                  </a:rPr>
                  <a:t>Other uncategorised dependent variables (n = 23)</a:t>
                </a:r>
                <a:endParaRPr lang="en-GB" sz="550" kern="0">
                  <a:latin typeface="Calibri"/>
                  <a:ea typeface="Calibri"/>
                  <a:cs typeface="Calibri"/>
                </a:endParaRPr>
              </a:p>
              <a:p>
                <a:pPr marL="225425" indent="-55880" defTabSz="458389">
                  <a:buClr>
                    <a:srgbClr val="000000"/>
                  </a:buClr>
                  <a:buSzPts val="1600"/>
                  <a:buFont typeface="Arial"/>
                  <a:buChar char="•"/>
                </a:pPr>
                <a:r>
                  <a:rPr lang="en-GB" sz="550" kern="0">
                    <a:latin typeface="Calibri"/>
                    <a:ea typeface="Calibri"/>
                    <a:cs typeface="Calibri"/>
                    <a:sym typeface="Calibri"/>
                  </a:rPr>
                  <a:t>Building renovation as dependent variable (n = 20)</a:t>
                </a:r>
                <a:endParaRPr lang="en-GB" sz="550" kern="0">
                  <a:latin typeface="Calibri"/>
                  <a:ea typeface="Calibri"/>
                  <a:cs typeface="Arial"/>
                </a:endParaRPr>
              </a:p>
              <a:p>
                <a:pPr marL="225425" indent="-55880" defTabSz="458389">
                  <a:buClr>
                    <a:srgbClr val="000000"/>
                  </a:buClr>
                  <a:buSzPts val="1600"/>
                  <a:buFont typeface="Arial"/>
                  <a:buChar char="•"/>
                </a:pPr>
                <a:r>
                  <a:rPr lang="en-GB" sz="550" kern="0">
                    <a:latin typeface="Calibri"/>
                    <a:cs typeface="Calibri"/>
                    <a:sym typeface="Arial"/>
                  </a:rPr>
                  <a:t>Modelling market / individual response (n = 15)</a:t>
                </a:r>
                <a:endParaRPr lang="en-GB" sz="550" kern="0">
                  <a:latin typeface="Calibri"/>
                  <a:ea typeface="Calibri"/>
                  <a:cs typeface="Calibri"/>
                </a:endParaRPr>
              </a:p>
              <a:p>
                <a:pPr marL="225425" indent="-55880" defTabSz="458389">
                  <a:buClr>
                    <a:srgbClr val="000000"/>
                  </a:buClr>
                  <a:buSzPts val="1600"/>
                  <a:buFont typeface="Arial"/>
                  <a:buChar char="•"/>
                </a:pPr>
                <a:r>
                  <a:rPr lang="en-GB" sz="550" kern="0">
                    <a:latin typeface="Calibri"/>
                    <a:cs typeface="Calibri"/>
                    <a:sym typeface="Arial"/>
                  </a:rPr>
                  <a:t>Theoretical paper (n = 10)</a:t>
                </a:r>
                <a:endParaRPr lang="en-GB" sz="550" kern="0">
                  <a:latin typeface="Calibri"/>
                  <a:ea typeface="Calibri"/>
                  <a:cs typeface="Calibri"/>
                </a:endParaRPr>
              </a:p>
              <a:p>
                <a:pPr marL="225425" indent="-55880" defTabSz="458389">
                  <a:buClr>
                    <a:srgbClr val="000000"/>
                  </a:buClr>
                  <a:buSzPts val="1600"/>
                  <a:buFont typeface="Arial"/>
                  <a:buChar char="•"/>
                </a:pPr>
                <a:r>
                  <a:rPr lang="de-DE" sz="550" kern="0" err="1">
                    <a:latin typeface="Calibri"/>
                    <a:cs typeface="Calibri"/>
                    <a:sym typeface="Arial"/>
                  </a:rPr>
                  <a:t>No</a:t>
                </a:r>
                <a:r>
                  <a:rPr lang="de-DE" sz="550" kern="0">
                    <a:latin typeface="Calibri"/>
                    <a:cs typeface="Calibri"/>
                    <a:sym typeface="Arial"/>
                  </a:rPr>
                  <a:t> quantitative </a:t>
                </a:r>
                <a:r>
                  <a:rPr lang="de-DE" sz="550" kern="0" err="1">
                    <a:latin typeface="Calibri"/>
                    <a:cs typeface="Calibri"/>
                    <a:sym typeface="Arial"/>
                  </a:rPr>
                  <a:t>estimate</a:t>
                </a:r>
                <a:r>
                  <a:rPr lang="de-DE" sz="550" kern="0">
                    <a:latin typeface="Calibri"/>
                    <a:cs typeface="Calibri"/>
                    <a:sym typeface="Arial"/>
                  </a:rPr>
                  <a:t> (n =  10)</a:t>
                </a:r>
                <a:endParaRPr lang="de-DE" sz="550" kern="0">
                  <a:latin typeface="Calibri"/>
                  <a:ea typeface="Calibri"/>
                  <a:cs typeface="Calibri"/>
                </a:endParaRPr>
              </a:p>
              <a:p>
                <a:pPr marL="225425" indent="-55880" defTabSz="458389">
                  <a:buClr>
                    <a:srgbClr val="000000"/>
                  </a:buClr>
                  <a:buSzPts val="1600"/>
                  <a:buFont typeface="Arial"/>
                  <a:buChar char="•"/>
                </a:pPr>
                <a:r>
                  <a:rPr lang="en-GB" sz="550" kern="0">
                    <a:latin typeface="Calibri"/>
                    <a:cs typeface="Calibri"/>
                    <a:sym typeface="Arial"/>
                  </a:rPr>
                  <a:t>Not a relevant intervention (n = 7) </a:t>
                </a:r>
                <a:endParaRPr lang="en-GB" sz="550" kern="0">
                  <a:latin typeface="Calibri"/>
                  <a:ea typeface="Calibri"/>
                  <a:cs typeface="Calibri"/>
                </a:endParaRPr>
              </a:p>
              <a:p>
                <a:pPr marL="225425" indent="-55880" defTabSz="458389">
                  <a:buClr>
                    <a:srgbClr val="000000"/>
                  </a:buClr>
                  <a:buSzPts val="1600"/>
                  <a:buFont typeface="Arial"/>
                  <a:buChar char="•"/>
                </a:pPr>
                <a:r>
                  <a:rPr lang="en-GB" sz="550" kern="0">
                    <a:latin typeface="Calibri"/>
                    <a:ea typeface="+mn-lt"/>
                    <a:cs typeface="+mn-lt"/>
                  </a:rPr>
                  <a:t>No uncertainty measures could be calculated (n = 7)</a:t>
                </a:r>
                <a:endParaRPr lang="en-GB" sz="550" kern="0">
                  <a:latin typeface="Calibri"/>
                  <a:ea typeface="Calibri"/>
                  <a:cs typeface="Calibri"/>
                  <a:sym typeface="Arial"/>
                </a:endParaRPr>
              </a:p>
              <a:p>
                <a:pPr marL="225425" indent="-55880" defTabSz="458389">
                  <a:buClr>
                    <a:srgbClr val="000000"/>
                  </a:buClr>
                  <a:buSzPts val="1600"/>
                  <a:buFont typeface="Arial"/>
                  <a:buChar char="•"/>
                </a:pPr>
                <a:r>
                  <a:rPr lang="en-GB" sz="550" kern="0">
                    <a:latin typeface="Calibri"/>
                    <a:ea typeface="Calibri"/>
                    <a:cs typeface="Calibri"/>
                    <a:sym typeface="Arial"/>
                  </a:rPr>
                  <a:t>No specific appliance mentioned (n = 6)</a:t>
                </a:r>
                <a:endParaRPr lang="en-GB" sz="550" kern="0">
                  <a:latin typeface="Calibri"/>
                  <a:ea typeface="Calibri"/>
                  <a:cs typeface="Calibri"/>
                </a:endParaRPr>
              </a:p>
              <a:p>
                <a:pPr marL="225425" indent="-55880" defTabSz="458389">
                  <a:buClr>
                    <a:srgbClr val="000000"/>
                  </a:buClr>
                  <a:buSzPts val="1600"/>
                  <a:buFont typeface="Arial"/>
                  <a:buChar char="•"/>
                </a:pPr>
                <a:r>
                  <a:rPr lang="en-GB" sz="550" kern="0">
                    <a:latin typeface="Calibri"/>
                    <a:cs typeface="Calibri"/>
                    <a:sym typeface="Arial"/>
                  </a:rPr>
                  <a:t>Literature review (n = 3)</a:t>
                </a:r>
                <a:endParaRPr lang="en-GB" sz="550" kern="0">
                  <a:latin typeface="Calibri"/>
                  <a:ea typeface="Calibri"/>
                  <a:cs typeface="Calibri"/>
                </a:endParaRPr>
              </a:p>
              <a:p>
                <a:pPr marL="225425" indent="-55880" defTabSz="458389">
                  <a:buClr>
                    <a:srgbClr val="000000"/>
                  </a:buClr>
                  <a:buSzPts val="1600"/>
                  <a:buFont typeface="Arial"/>
                  <a:buChar char="•"/>
                </a:pPr>
                <a:r>
                  <a:rPr lang="en-GB" sz="550" kern="0">
                    <a:latin typeface="Calibri"/>
                    <a:cs typeface="Calibri"/>
                    <a:sym typeface="Arial"/>
                  </a:rPr>
                  <a:t>Socio-demographics as independent variable (n = 3)</a:t>
                </a:r>
                <a:endParaRPr lang="en-GB" sz="550" kern="0">
                  <a:latin typeface="Calibri"/>
                  <a:ea typeface="Calibri"/>
                  <a:cs typeface="Calibri"/>
                </a:endParaRPr>
              </a:p>
              <a:p>
                <a:pPr marL="225425" indent="-55880" defTabSz="458389">
                  <a:buClr>
                    <a:srgbClr val="000000"/>
                  </a:buClr>
                  <a:buSzPts val="1600"/>
                  <a:buFont typeface="Arial"/>
                  <a:buChar char="•"/>
                </a:pPr>
                <a:r>
                  <a:rPr lang="en-GB" sz="550" kern="0">
                    <a:latin typeface="Calibri"/>
                    <a:cs typeface="Calibri"/>
                    <a:sym typeface="Arial"/>
                  </a:rPr>
                  <a:t>Case study (n = 3)</a:t>
                </a:r>
                <a:endParaRPr lang="en-GB" sz="550" kern="0">
                  <a:latin typeface="Calibri"/>
                  <a:ea typeface="Calibri"/>
                  <a:cs typeface="Calibri"/>
                </a:endParaRPr>
              </a:p>
              <a:p>
                <a:pPr marL="225425" indent="-55880" defTabSz="458389">
                  <a:buClr>
                    <a:srgbClr val="000000"/>
                  </a:buClr>
                  <a:buSzPts val="1600"/>
                  <a:buFont typeface="Arial"/>
                  <a:buChar char="•"/>
                </a:pPr>
                <a:r>
                  <a:rPr lang="de-DE" sz="550" kern="0">
                    <a:latin typeface="Calibri"/>
                    <a:cs typeface="Calibri"/>
                    <a:sym typeface="Calibri"/>
                  </a:rPr>
                  <a:t>Language (n = 1)</a:t>
                </a:r>
                <a:endParaRPr lang="de-DE" sz="550" kern="0">
                  <a:latin typeface="Calibri"/>
                  <a:ea typeface="Calibri"/>
                  <a:cs typeface="Calibri"/>
                </a:endParaRPr>
              </a:p>
              <a:p>
                <a:pPr marL="225425" indent="-55880" defTabSz="458389">
                  <a:buClr>
                    <a:srgbClr val="000000"/>
                  </a:buClr>
                  <a:buSzPts val="1600"/>
                  <a:buFont typeface="Arial"/>
                  <a:buChar char="•"/>
                </a:pPr>
                <a:r>
                  <a:rPr lang="de-DE" sz="550" kern="0" err="1">
                    <a:latin typeface="Calibri"/>
                    <a:cs typeface="Calibri"/>
                    <a:sym typeface="Calibri"/>
                  </a:rPr>
                  <a:t>Pre</a:t>
                </a:r>
                <a:r>
                  <a:rPr lang="de-DE" sz="550" kern="0">
                    <a:latin typeface="Calibri"/>
                    <a:cs typeface="Calibri"/>
                    <a:sym typeface="Calibri"/>
                  </a:rPr>
                  <a:t>-print </a:t>
                </a:r>
                <a:r>
                  <a:rPr lang="de-DE" sz="550" kern="0" err="1">
                    <a:latin typeface="Calibri"/>
                    <a:cs typeface="Calibri"/>
                    <a:sym typeface="Calibri"/>
                  </a:rPr>
                  <a:t>of</a:t>
                </a:r>
                <a:r>
                  <a:rPr lang="de-DE" sz="550" kern="0">
                    <a:latin typeface="Calibri"/>
                    <a:cs typeface="Calibri"/>
                    <a:sym typeface="Calibri"/>
                  </a:rPr>
                  <a:t> an </a:t>
                </a:r>
                <a:r>
                  <a:rPr lang="de-DE" sz="550" kern="0" err="1">
                    <a:latin typeface="Calibri"/>
                    <a:cs typeface="Calibri"/>
                    <a:sym typeface="Calibri"/>
                  </a:rPr>
                  <a:t>included</a:t>
                </a:r>
                <a:r>
                  <a:rPr lang="de-DE" sz="550" kern="0">
                    <a:latin typeface="Calibri"/>
                    <a:cs typeface="Calibri"/>
                    <a:sym typeface="Calibri"/>
                  </a:rPr>
                  <a:t> </a:t>
                </a:r>
                <a:r>
                  <a:rPr lang="de-DE" sz="550" kern="0" err="1">
                    <a:latin typeface="Calibri"/>
                    <a:cs typeface="Calibri"/>
                    <a:sym typeface="Calibri"/>
                  </a:rPr>
                  <a:t>paper</a:t>
                </a:r>
                <a:r>
                  <a:rPr lang="de-DE" sz="550" kern="0">
                    <a:latin typeface="Calibri"/>
                    <a:cs typeface="Calibri"/>
                    <a:sym typeface="Calibri"/>
                  </a:rPr>
                  <a:t> (n = 1)</a:t>
                </a:r>
                <a:endParaRPr lang="de-DE" sz="550" kern="0">
                  <a:latin typeface="Calibri"/>
                  <a:cs typeface="Arial"/>
                </a:endParaRPr>
              </a:p>
              <a:p>
                <a:pPr marL="225425" indent="-55880" defTabSz="458389">
                  <a:buClr>
                    <a:srgbClr val="000000"/>
                  </a:buClr>
                  <a:buSzPts val="1600"/>
                  <a:buFont typeface="Arial"/>
                  <a:buChar char="•"/>
                </a:pPr>
                <a:r>
                  <a:rPr lang="en-GB" sz="550" kern="0">
                    <a:latin typeface="Calibri"/>
                    <a:ea typeface="Calibri"/>
                    <a:cs typeface="Calibri"/>
                    <a:sym typeface="Arial"/>
                  </a:rPr>
                  <a:t>Uncategorised appliance as dependent variable (n = 1)</a:t>
                </a:r>
                <a:endParaRPr lang="en-GB" sz="550" kern="0">
                  <a:latin typeface="Calibri"/>
                  <a:ea typeface="Calibri"/>
                  <a:cs typeface="Calibri"/>
                </a:endParaRPr>
              </a:p>
              <a:p>
                <a:pPr marL="225425" indent="-55880" defTabSz="458389">
                  <a:buClr>
                    <a:srgbClr val="000000"/>
                  </a:buClr>
                  <a:buSzPts val="1600"/>
                  <a:buFont typeface="Arial"/>
                  <a:buChar char="•"/>
                </a:pPr>
                <a:endParaRPr lang="de-DE" sz="550" kern="0">
                  <a:solidFill>
                    <a:srgbClr val="000000"/>
                  </a:solidFill>
                  <a:latin typeface="Calibri"/>
                  <a:ea typeface="Calibri"/>
                  <a:cs typeface="Calibri"/>
                </a:endParaRPr>
              </a:p>
            </p:txBody>
          </p:sp>
          <p:cxnSp>
            <p:nvCxnSpPr>
              <p:cNvPr id="42" name="Google Shape;114;p13">
                <a:extLst>
                  <a:ext uri="{FF2B5EF4-FFF2-40B4-BE49-F238E27FC236}">
                    <a16:creationId xmlns:a16="http://schemas.microsoft.com/office/drawing/2014/main" id="{F7B2D4C7-7B06-63F0-D3D4-E179F88029BD}"/>
                  </a:ext>
                </a:extLst>
              </p:cNvPr>
              <p:cNvCxnSpPr/>
              <p:nvPr/>
            </p:nvCxnSpPr>
            <p:spPr>
              <a:xfrm>
                <a:off x="6196297" y="5043897"/>
                <a:ext cx="134755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triangle" w="med" len="med"/>
              </a:ln>
            </p:spPr>
          </p:cxnSp>
          <p:cxnSp>
            <p:nvCxnSpPr>
              <p:cNvPr id="43" name="Google Shape;115;p13">
                <a:extLst>
                  <a:ext uri="{FF2B5EF4-FFF2-40B4-BE49-F238E27FC236}">
                    <a16:creationId xmlns:a16="http://schemas.microsoft.com/office/drawing/2014/main" id="{DFD9F9D4-2879-8C80-1C80-E412CC72FBFD}"/>
                  </a:ext>
                </a:extLst>
              </p:cNvPr>
              <p:cNvCxnSpPr/>
              <p:nvPr/>
            </p:nvCxnSpPr>
            <p:spPr>
              <a:xfrm flipV="1">
                <a:off x="6196297" y="7144250"/>
                <a:ext cx="141923" cy="24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triangle" w="med" len="med"/>
              </a:ln>
            </p:spPr>
          </p:cxnSp>
          <p:cxnSp>
            <p:nvCxnSpPr>
              <p:cNvPr id="44" name="Google Shape;119;p13">
                <a:extLst>
                  <a:ext uri="{FF2B5EF4-FFF2-40B4-BE49-F238E27FC236}">
                    <a16:creationId xmlns:a16="http://schemas.microsoft.com/office/drawing/2014/main" id="{FDBB01B3-5DBD-745A-A21D-A97A9FE18A30}"/>
                  </a:ext>
                </a:extLst>
              </p:cNvPr>
              <p:cNvCxnSpPr/>
              <p:nvPr/>
            </p:nvCxnSpPr>
            <p:spPr>
              <a:xfrm>
                <a:off x="4304197" y="5321300"/>
                <a:ext cx="0" cy="1497474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triangle" w="med" len="med"/>
              </a:ln>
            </p:spPr>
          </p:cxnSp>
          <p:cxnSp>
            <p:nvCxnSpPr>
              <p:cNvPr id="45" name="Google Shape;119;p13">
                <a:extLst>
                  <a:ext uri="{FF2B5EF4-FFF2-40B4-BE49-F238E27FC236}">
                    <a16:creationId xmlns:a16="http://schemas.microsoft.com/office/drawing/2014/main" id="{509816D6-148C-C1B8-38A6-3716D5EE15F9}"/>
                  </a:ext>
                </a:extLst>
              </p:cNvPr>
              <p:cNvCxnSpPr/>
              <p:nvPr/>
            </p:nvCxnSpPr>
            <p:spPr>
              <a:xfrm>
                <a:off x="4297118" y="4135545"/>
                <a:ext cx="7079" cy="630948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triangle" w="med" len="med"/>
              </a:ln>
            </p:spPr>
          </p:cxnSp>
        </p:grpSp>
        <p:sp>
          <p:nvSpPr>
            <p:cNvPr id="30" name="Rechteck 66">
              <a:extLst>
                <a:ext uri="{FF2B5EF4-FFF2-40B4-BE49-F238E27FC236}">
                  <a16:creationId xmlns:a16="http://schemas.microsoft.com/office/drawing/2014/main" id="{9F3FF2C2-9F7C-E03C-ECDC-69EAFD123488}"/>
                </a:ext>
              </a:extLst>
            </p:cNvPr>
            <p:cNvSpPr/>
            <p:nvPr/>
          </p:nvSpPr>
          <p:spPr>
            <a:xfrm>
              <a:off x="4379521" y="1727409"/>
              <a:ext cx="4338777" cy="764536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8389">
                <a:buClr>
                  <a:srgbClr val="000000"/>
                </a:buClr>
              </a:pPr>
              <a:endParaRPr lang="en-GB" sz="550" kern="0">
                <a:solidFill>
                  <a:srgbClr val="000000"/>
                </a:solidFill>
                <a:latin typeface="Arial"/>
                <a:sym typeface="Arial"/>
              </a:endParaRPr>
            </a:p>
          </p:txBody>
        </p:sp>
        <p:sp>
          <p:nvSpPr>
            <p:cNvPr id="31" name="Google Shape;93;p13">
              <a:extLst>
                <a:ext uri="{FF2B5EF4-FFF2-40B4-BE49-F238E27FC236}">
                  <a16:creationId xmlns:a16="http://schemas.microsoft.com/office/drawing/2014/main" id="{92EFDDC7-D3BC-DABF-20E7-4B12CECCC3F1}"/>
                </a:ext>
              </a:extLst>
            </p:cNvPr>
            <p:cNvSpPr/>
            <p:nvPr/>
          </p:nvSpPr>
          <p:spPr>
            <a:xfrm>
              <a:off x="4654109" y="1809493"/>
              <a:ext cx="890522" cy="61122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 cap="flat" cmpd="sng">
              <a:solidFill>
                <a:schemeClr val="bg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835" tIns="22911" rIns="45835" bIns="22911" anchor="ctr" anchorCtr="0">
              <a:noAutofit/>
            </a:bodyPr>
            <a:lstStyle/>
            <a:p>
              <a:pPr algn="ctr" defTabSz="458389">
                <a:buClr>
                  <a:srgbClr val="000000"/>
                </a:buClr>
              </a:pPr>
              <a:r>
                <a:rPr lang="en-GB" sz="550" kern="0">
                  <a:solidFill>
                    <a:srgbClr val="000000"/>
                  </a:solidFill>
                  <a:latin typeface="Calibri"/>
                  <a:cs typeface="Calibri"/>
                  <a:sym typeface="Calibri"/>
                </a:rPr>
                <a:t>Training set through manual reviews</a:t>
              </a:r>
              <a:endParaRPr lang="en-GB" sz="5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2" name="Google Shape;93;p13">
              <a:extLst>
                <a:ext uri="{FF2B5EF4-FFF2-40B4-BE49-F238E27FC236}">
                  <a16:creationId xmlns:a16="http://schemas.microsoft.com/office/drawing/2014/main" id="{B71F16E7-4276-56BA-0D82-16EDFD74C623}"/>
                </a:ext>
              </a:extLst>
            </p:cNvPr>
            <p:cNvSpPr/>
            <p:nvPr/>
          </p:nvSpPr>
          <p:spPr>
            <a:xfrm>
              <a:off x="6103649" y="1808880"/>
              <a:ext cx="890522" cy="61122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 cap="flat" cmpd="sng">
              <a:solidFill>
                <a:schemeClr val="bg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835" tIns="22911" rIns="45835" bIns="22911" anchor="ctr" anchorCtr="0">
              <a:noAutofit/>
            </a:bodyPr>
            <a:lstStyle/>
            <a:p>
              <a:pPr algn="ctr" defTabSz="458389">
                <a:buClr>
                  <a:srgbClr val="000000"/>
                </a:buClr>
              </a:pPr>
              <a:r>
                <a:rPr lang="en-US" sz="550" kern="0">
                  <a:solidFill>
                    <a:srgbClr val="000000"/>
                  </a:solidFill>
                  <a:latin typeface="Calibri"/>
                  <a:cs typeface="Calibri"/>
                  <a:sym typeface="Calibri"/>
                </a:rPr>
                <a:t>Machine learning prioritized screening</a:t>
              </a:r>
              <a:endParaRPr lang="en-US" sz="5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3" name="Google Shape;93;p13">
              <a:extLst>
                <a:ext uri="{FF2B5EF4-FFF2-40B4-BE49-F238E27FC236}">
                  <a16:creationId xmlns:a16="http://schemas.microsoft.com/office/drawing/2014/main" id="{9C5FF561-C482-AEC2-0CA3-838F0A58338B}"/>
                </a:ext>
              </a:extLst>
            </p:cNvPr>
            <p:cNvSpPr/>
            <p:nvPr/>
          </p:nvSpPr>
          <p:spPr>
            <a:xfrm>
              <a:off x="7521821" y="1809493"/>
              <a:ext cx="890522" cy="61122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 cap="flat" cmpd="sng">
              <a:solidFill>
                <a:srgbClr val="31538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835" tIns="22911" rIns="45835" bIns="22911" anchor="ctr" anchorCtr="0">
              <a:noAutofit/>
            </a:bodyPr>
            <a:lstStyle/>
            <a:p>
              <a:pPr algn="ctr" defTabSz="458389">
                <a:buClr>
                  <a:srgbClr val="000000"/>
                </a:buClr>
              </a:pPr>
              <a:r>
                <a:rPr lang="en-US" sz="550" kern="0">
                  <a:solidFill>
                    <a:srgbClr val="000000"/>
                  </a:solidFill>
                  <a:latin typeface="Calibri"/>
                  <a:cs typeface="Calibri"/>
                  <a:sym typeface="Calibri"/>
                </a:rPr>
                <a:t>Final set of predicted relevant studies</a:t>
              </a:r>
              <a:endParaRPr lang="en-US" sz="5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cxnSp>
          <p:nvCxnSpPr>
            <p:cNvPr id="34" name="Gerade Verbindung mit Pfeil 2">
              <a:extLst>
                <a:ext uri="{FF2B5EF4-FFF2-40B4-BE49-F238E27FC236}">
                  <a16:creationId xmlns:a16="http://schemas.microsoft.com/office/drawing/2014/main" id="{BBDFA09F-BE8A-191E-CBF6-8B3BB5353600}"/>
                </a:ext>
              </a:extLst>
            </p:cNvPr>
            <p:cNvCxnSpPr/>
            <p:nvPr/>
          </p:nvCxnSpPr>
          <p:spPr>
            <a:xfrm flipV="1">
              <a:off x="5544631" y="2114494"/>
              <a:ext cx="559018" cy="61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Gerade Verbindung mit Pfeil 45">
              <a:extLst>
                <a:ext uri="{FF2B5EF4-FFF2-40B4-BE49-F238E27FC236}">
                  <a16:creationId xmlns:a16="http://schemas.microsoft.com/office/drawing/2014/main" id="{FDEF353B-000B-0A43-894D-1DEADD4B7814}"/>
                </a:ext>
              </a:extLst>
            </p:cNvPr>
            <p:cNvCxnSpPr/>
            <p:nvPr/>
          </p:nvCxnSpPr>
          <p:spPr>
            <a:xfrm>
              <a:off x="6994170" y="2114494"/>
              <a:ext cx="527650" cy="61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Elbow Connector 4">
              <a:extLst>
                <a:ext uri="{FF2B5EF4-FFF2-40B4-BE49-F238E27FC236}">
                  <a16:creationId xmlns:a16="http://schemas.microsoft.com/office/drawing/2014/main" id="{358597FF-CED4-91CA-80C8-422D48DDAF4A}"/>
                </a:ext>
              </a:extLst>
            </p:cNvPr>
            <p:cNvCxnSpPr>
              <a:cxnSpLocks/>
              <a:stCxn id="13" idx="2"/>
            </p:cNvCxnSpPr>
            <p:nvPr/>
          </p:nvCxnSpPr>
          <p:spPr>
            <a:xfrm rot="5400000">
              <a:off x="6237718" y="400371"/>
              <a:ext cx="2318767" cy="3532915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594525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1"/>
          <p:cNvSpPr txBox="1">
            <a:spLocks noGrp="1"/>
          </p:cNvSpPr>
          <p:nvPr>
            <p:ph type="title"/>
          </p:nvPr>
        </p:nvSpPr>
        <p:spPr>
          <a:xfrm>
            <a:off x="457200" y="400050"/>
            <a:ext cx="8229600" cy="742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dirty="0">
                <a:solidFill>
                  <a:schemeClr val="accent4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1.1 Highlights:</a:t>
            </a:r>
            <a:br>
              <a:rPr lang="en" sz="2400" b="0" dirty="0">
                <a:solidFill>
                  <a:schemeClr val="accent4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en-US" sz="1800" b="0" dirty="0">
                <a:solidFill>
                  <a:srgbClr val="5C697C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 meta</a:t>
            </a:r>
            <a:r>
              <a:rPr lang="en-IE" sz="1800" b="0" dirty="0">
                <a:solidFill>
                  <a:srgbClr val="5C697C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-analysis on the role of </a:t>
            </a:r>
            <a:r>
              <a:rPr lang="en-US" sz="1800" b="0" dirty="0">
                <a:solidFill>
                  <a:srgbClr val="5C697C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Behavioral Interventions &amp; Incentives on Energy Efficiency Adoption</a:t>
            </a:r>
            <a:endParaRPr sz="1800" b="0" dirty="0">
              <a:solidFill>
                <a:srgbClr val="5C697C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66" name="Google Shape;166;p21"/>
          <p:cNvSpPr txBox="1">
            <a:spLocks noGrp="1"/>
          </p:cNvSpPr>
          <p:nvPr>
            <p:ph type="sldNum" idx="12"/>
          </p:nvPr>
        </p:nvSpPr>
        <p:spPr>
          <a:xfrm>
            <a:off x="7620000" y="4903898"/>
            <a:ext cx="1066800" cy="246900"/>
          </a:xfrm>
          <a:prstGeom prst="rect">
            <a:avLst/>
          </a:prstGeom>
        </p:spPr>
        <p:txBody>
          <a:bodyPr spcFirstLastPara="1" wrap="square" lIns="91425" tIns="45700" rIns="0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5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5</a:t>
            </a:fld>
            <a:endParaRPr dirty="0">
              <a:solidFill>
                <a:schemeClr val="accent5">
                  <a:lumMod val="50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1B7044-678C-BBCC-B63F-99D444030C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31445" indent="0">
              <a:buNone/>
            </a:pPr>
            <a:r>
              <a:rPr lang="en-GB" sz="1600" dirty="0">
                <a:solidFill>
                  <a:srgbClr val="5C697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SUMMARY STATISTICS</a:t>
            </a:r>
          </a:p>
          <a:p>
            <a:pPr>
              <a:lnSpc>
                <a:spcPct val="150000"/>
              </a:lnSpc>
            </a:pPr>
            <a:r>
              <a:rPr lang="en-GB" sz="1200" dirty="0">
                <a:solidFill>
                  <a:schemeClr val="accent4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291 effect sizes from 59 studies</a:t>
            </a:r>
            <a:br>
              <a:rPr lang="en-GB" sz="1200" dirty="0">
                <a:solidFill>
                  <a:schemeClr val="accent4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GB" sz="1200" dirty="0">
                <a:solidFill>
                  <a:schemeClr val="accent4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(about 5 effects per study) covering 27 different countries </a:t>
            </a:r>
            <a:br>
              <a:rPr lang="en-GB" sz="1200" dirty="0">
                <a:solidFill>
                  <a:schemeClr val="accent4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GB" sz="1200" dirty="0">
                <a:solidFill>
                  <a:schemeClr val="accent4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and approximately 1.1 million households;</a:t>
            </a:r>
          </a:p>
          <a:p>
            <a:pPr>
              <a:lnSpc>
                <a:spcPct val="150000"/>
              </a:lnSpc>
            </a:pPr>
            <a:r>
              <a:rPr lang="en-GB" sz="1200" dirty="0">
                <a:solidFill>
                  <a:schemeClr val="accent4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information strategies vastly more represented </a:t>
            </a:r>
            <a:br>
              <a:rPr lang="en-GB" sz="1200" dirty="0">
                <a:solidFill>
                  <a:schemeClr val="accent4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GB" sz="1200" dirty="0">
                <a:solidFill>
                  <a:schemeClr val="accent4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compared to economic incentives;</a:t>
            </a:r>
          </a:p>
          <a:p>
            <a:pPr>
              <a:lnSpc>
                <a:spcPct val="150000"/>
              </a:lnSpc>
            </a:pPr>
            <a:r>
              <a:rPr lang="en-GB" sz="1200" dirty="0">
                <a:solidFill>
                  <a:schemeClr val="accent4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more studies focusing on refrigerator, </a:t>
            </a:r>
            <a:br>
              <a:rPr lang="en-GB" sz="1200" dirty="0">
                <a:solidFill>
                  <a:schemeClr val="accent4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GB" sz="1200" dirty="0">
                <a:solidFill>
                  <a:schemeClr val="accent4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AC and lighting than any other appliances;</a:t>
            </a:r>
          </a:p>
          <a:p>
            <a:pPr>
              <a:lnSpc>
                <a:spcPct val="150000"/>
              </a:lnSpc>
            </a:pPr>
            <a:r>
              <a:rPr lang="en-GB" sz="1200" dirty="0">
                <a:solidFill>
                  <a:schemeClr val="accent4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logit variations are the most common stat. techniques;</a:t>
            </a:r>
          </a:p>
          <a:p>
            <a:pPr>
              <a:lnSpc>
                <a:spcPct val="150000"/>
              </a:lnSpc>
            </a:pPr>
            <a:r>
              <a:rPr lang="en-GB" sz="1200" dirty="0">
                <a:solidFill>
                  <a:schemeClr val="accent4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even number of control &amp; treatment studies compared to </a:t>
            </a:r>
            <a:br>
              <a:rPr lang="en-GB" sz="1200" dirty="0">
                <a:solidFill>
                  <a:schemeClr val="accent4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GB" sz="1200" dirty="0">
                <a:solidFill>
                  <a:schemeClr val="accent4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quasi-experimental, less pre and post studies.</a:t>
            </a:r>
          </a:p>
          <a:p>
            <a:pPr marL="131445" indent="0">
              <a:buNone/>
            </a:pPr>
            <a:endParaRPr lang="en-GB" sz="1600" dirty="0">
              <a:solidFill>
                <a:schemeClr val="accent4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3" name="Graphic 12" descr="Flying Money outline">
            <a:extLst>
              <a:ext uri="{FF2B5EF4-FFF2-40B4-BE49-F238E27FC236}">
                <a16:creationId xmlns:a16="http://schemas.microsoft.com/office/drawing/2014/main" id="{C77C0A87-0422-392D-8795-7F6C41A67A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82711" y="1751010"/>
            <a:ext cx="413966" cy="413966"/>
          </a:xfrm>
          <a:prstGeom prst="rect">
            <a:avLst/>
          </a:prstGeom>
        </p:spPr>
      </p:pic>
      <p:pic>
        <p:nvPicPr>
          <p:cNvPr id="15" name="Graphic 14" descr="Information outline">
            <a:extLst>
              <a:ext uri="{FF2B5EF4-FFF2-40B4-BE49-F238E27FC236}">
                <a16:creationId xmlns:a16="http://schemas.microsoft.com/office/drawing/2014/main" id="{2CB264B6-08CE-04B3-21CB-258021F248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35171" y="1506071"/>
            <a:ext cx="914400" cy="914400"/>
          </a:xfrm>
          <a:prstGeom prst="rect">
            <a:avLst/>
          </a:prstGeom>
        </p:spPr>
      </p:pic>
      <p:pic>
        <p:nvPicPr>
          <p:cNvPr id="17" name="Graphic 16" descr="Lightbulb outline">
            <a:extLst>
              <a:ext uri="{FF2B5EF4-FFF2-40B4-BE49-F238E27FC236}">
                <a16:creationId xmlns:a16="http://schemas.microsoft.com/office/drawing/2014/main" id="{AC4A94FD-0D8E-55E0-5068-50A477EBA8A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088157" y="3701303"/>
            <a:ext cx="914400" cy="914400"/>
          </a:xfrm>
          <a:prstGeom prst="rect">
            <a:avLst/>
          </a:prstGeom>
        </p:spPr>
      </p:pic>
      <p:pic>
        <p:nvPicPr>
          <p:cNvPr id="21" name="Graphic 20" descr="Snowflake outline">
            <a:extLst>
              <a:ext uri="{FF2B5EF4-FFF2-40B4-BE49-F238E27FC236}">
                <a16:creationId xmlns:a16="http://schemas.microsoft.com/office/drawing/2014/main" id="{01C0E80B-ECDD-885D-D3CD-56B7F87D5C4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526742" y="2847414"/>
            <a:ext cx="914400" cy="914400"/>
          </a:xfrm>
          <a:prstGeom prst="rect">
            <a:avLst/>
          </a:prstGeom>
        </p:spPr>
      </p:pic>
      <p:pic>
        <p:nvPicPr>
          <p:cNvPr id="23" name="Graphic 22" descr="Windy outline">
            <a:extLst>
              <a:ext uri="{FF2B5EF4-FFF2-40B4-BE49-F238E27FC236}">
                <a16:creationId xmlns:a16="http://schemas.microsoft.com/office/drawing/2014/main" id="{4E6FA33E-1CDF-4ADE-E2C2-F4411DB7773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649571" y="284741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6488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1"/>
          <p:cNvSpPr txBox="1">
            <a:spLocks noGrp="1"/>
          </p:cNvSpPr>
          <p:nvPr>
            <p:ph type="title"/>
          </p:nvPr>
        </p:nvSpPr>
        <p:spPr>
          <a:xfrm>
            <a:off x="457200" y="400050"/>
            <a:ext cx="8229600" cy="742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0" dirty="0">
                <a:solidFill>
                  <a:schemeClr val="accent4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1.1 Highlights:</a:t>
            </a:r>
            <a:br>
              <a:rPr lang="en" sz="2000" b="0" dirty="0">
                <a:solidFill>
                  <a:schemeClr val="accent4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en-US" sz="1600" b="0" dirty="0">
                <a:solidFill>
                  <a:srgbClr val="5C697C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 meta</a:t>
            </a:r>
            <a:r>
              <a:rPr lang="en-IE" sz="1600" b="0" dirty="0">
                <a:solidFill>
                  <a:srgbClr val="5C697C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-analysis on the role of </a:t>
            </a:r>
            <a:r>
              <a:rPr lang="en-US" sz="1600" b="0" dirty="0">
                <a:solidFill>
                  <a:srgbClr val="5C697C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Behavioral Interventions &amp; Incentives on Energy Efficiency Adoption</a:t>
            </a:r>
            <a:endParaRPr sz="1600" b="0" dirty="0">
              <a:solidFill>
                <a:schemeClr val="accent4">
                  <a:lumMod val="50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66" name="Google Shape;166;p21"/>
          <p:cNvSpPr txBox="1">
            <a:spLocks noGrp="1"/>
          </p:cNvSpPr>
          <p:nvPr>
            <p:ph type="sldNum" idx="12"/>
          </p:nvPr>
        </p:nvSpPr>
        <p:spPr>
          <a:xfrm>
            <a:off x="7620000" y="4903898"/>
            <a:ext cx="1066800" cy="246900"/>
          </a:xfrm>
          <a:prstGeom prst="rect">
            <a:avLst/>
          </a:prstGeom>
        </p:spPr>
        <p:txBody>
          <a:bodyPr spcFirstLastPara="1" wrap="square" lIns="91425" tIns="45700" rIns="0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5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6</a:t>
            </a:fld>
            <a:endParaRPr dirty="0">
              <a:solidFill>
                <a:schemeClr val="accent5">
                  <a:lumMod val="50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2" name="Picture 2" descr="A graph with lines and dots&#10;&#10;Description automatically generated">
            <a:extLst>
              <a:ext uri="{FF2B5EF4-FFF2-40B4-BE49-F238E27FC236}">
                <a16:creationId xmlns:a16="http://schemas.microsoft.com/office/drawing/2014/main" id="{003D3220-DB4D-0A4C-CC47-8783FB0C15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800" y="1688172"/>
            <a:ext cx="3686516" cy="2281615"/>
          </a:xfrm>
          <a:prstGeom prst="rect">
            <a:avLst/>
          </a:prstGeom>
        </p:spPr>
      </p:pic>
      <p:pic>
        <p:nvPicPr>
          <p:cNvPr id="3" name="Picture 3" descr="A graph with red lines and black text&#10;&#10;Description automatically generated">
            <a:extLst>
              <a:ext uri="{FF2B5EF4-FFF2-40B4-BE49-F238E27FC236}">
                <a16:creationId xmlns:a16="http://schemas.microsoft.com/office/drawing/2014/main" id="{2FBCD6DC-CC45-9EDD-6990-6EA81CC6F7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8684" y="1688171"/>
            <a:ext cx="3686516" cy="2281615"/>
          </a:xfrm>
          <a:prstGeom prst="rect">
            <a:avLst/>
          </a:prstGeom>
        </p:spPr>
      </p:pic>
      <p:pic>
        <p:nvPicPr>
          <p:cNvPr id="4" name="Graphic 3" descr="Information outline">
            <a:extLst>
              <a:ext uri="{FF2B5EF4-FFF2-40B4-BE49-F238E27FC236}">
                <a16:creationId xmlns:a16="http://schemas.microsoft.com/office/drawing/2014/main" id="{E864BA2B-3DA7-BF23-D4F2-4A83AE6120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498894" y="3757656"/>
            <a:ext cx="310077" cy="310077"/>
          </a:xfrm>
          <a:prstGeom prst="rect">
            <a:avLst/>
          </a:prstGeom>
        </p:spPr>
      </p:pic>
      <p:pic>
        <p:nvPicPr>
          <p:cNvPr id="5" name="Graphic 4" descr="Flying Money outline">
            <a:extLst>
              <a:ext uri="{FF2B5EF4-FFF2-40B4-BE49-F238E27FC236}">
                <a16:creationId xmlns:a16="http://schemas.microsoft.com/office/drawing/2014/main" id="{E23B46F7-5F04-E0C4-0920-B107A20F0EE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213931" y="3757657"/>
            <a:ext cx="310077" cy="310077"/>
          </a:xfrm>
          <a:prstGeom prst="rect">
            <a:avLst/>
          </a:prstGeom>
        </p:spPr>
      </p:pic>
      <p:pic>
        <p:nvPicPr>
          <p:cNvPr id="6" name="Graphic 5" descr="Lightbulb outline">
            <a:extLst>
              <a:ext uri="{FF2B5EF4-FFF2-40B4-BE49-F238E27FC236}">
                <a16:creationId xmlns:a16="http://schemas.microsoft.com/office/drawing/2014/main" id="{DB9D8C6F-265D-F095-E0A5-BF44F377748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685292" y="3912694"/>
            <a:ext cx="310077" cy="310077"/>
          </a:xfrm>
          <a:prstGeom prst="rect">
            <a:avLst/>
          </a:prstGeom>
        </p:spPr>
      </p:pic>
      <p:pic>
        <p:nvPicPr>
          <p:cNvPr id="11" name="Graphic 10" descr="Snowflake outline">
            <a:extLst>
              <a:ext uri="{FF2B5EF4-FFF2-40B4-BE49-F238E27FC236}">
                <a16:creationId xmlns:a16="http://schemas.microsoft.com/office/drawing/2014/main" id="{7B6487D8-707C-223A-4CF1-39358AF5CF2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073624" y="3895823"/>
            <a:ext cx="310077" cy="310077"/>
          </a:xfrm>
          <a:prstGeom prst="rect">
            <a:avLst/>
          </a:prstGeom>
        </p:spPr>
      </p:pic>
      <p:pic>
        <p:nvPicPr>
          <p:cNvPr id="12" name="Graphic 11" descr="Windy outline">
            <a:extLst>
              <a:ext uri="{FF2B5EF4-FFF2-40B4-BE49-F238E27FC236}">
                <a16:creationId xmlns:a16="http://schemas.microsoft.com/office/drawing/2014/main" id="{8E5FC9E4-003B-3BCA-40CC-765EC2357FB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185160" y="3895824"/>
            <a:ext cx="310077" cy="31007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F4B8CAE-E207-91B2-40CB-693BF7024AF6}"/>
              </a:ext>
            </a:extLst>
          </p:cNvPr>
          <p:cNvSpPr txBox="1"/>
          <p:nvPr/>
        </p:nvSpPr>
        <p:spPr>
          <a:xfrm>
            <a:off x="457200" y="1318281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31445" indent="0">
              <a:buNone/>
            </a:pPr>
            <a:r>
              <a:rPr lang="en-GB" sz="1400" dirty="0">
                <a:solidFill>
                  <a:srgbClr val="5C697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ESTIMATED AVERAGE EFFECTS FROM A REML MODEL</a:t>
            </a:r>
          </a:p>
        </p:txBody>
      </p:sp>
    </p:spTree>
    <p:extLst>
      <p:ext uri="{BB962C8B-B14F-4D97-AF65-F5344CB8AC3E}">
        <p14:creationId xmlns:p14="http://schemas.microsoft.com/office/powerpoint/2010/main" val="40336543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1"/>
          <p:cNvSpPr txBox="1">
            <a:spLocks noGrp="1"/>
          </p:cNvSpPr>
          <p:nvPr>
            <p:ph type="title"/>
          </p:nvPr>
        </p:nvSpPr>
        <p:spPr>
          <a:xfrm>
            <a:off x="457200" y="400050"/>
            <a:ext cx="8229600" cy="742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0" dirty="0">
                <a:solidFill>
                  <a:schemeClr val="accent4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1.1 Highlights:</a:t>
            </a:r>
            <a:br>
              <a:rPr lang="en" sz="2000" b="0" dirty="0">
                <a:solidFill>
                  <a:schemeClr val="accent4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en-US" sz="1600" b="0" dirty="0">
                <a:solidFill>
                  <a:srgbClr val="5C697C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 meta</a:t>
            </a:r>
            <a:r>
              <a:rPr lang="en-IE" sz="1600" b="0" dirty="0">
                <a:solidFill>
                  <a:srgbClr val="5C697C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-analysis on the role of </a:t>
            </a:r>
            <a:r>
              <a:rPr lang="en-US" sz="1600" b="0" dirty="0">
                <a:solidFill>
                  <a:srgbClr val="5C697C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Behavioral Interventions &amp; Incentives on Energy Efficiency Adoption</a:t>
            </a:r>
            <a:endParaRPr sz="1600" b="0" dirty="0">
              <a:solidFill>
                <a:schemeClr val="accent4">
                  <a:lumMod val="50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66" name="Google Shape;166;p21"/>
          <p:cNvSpPr txBox="1">
            <a:spLocks noGrp="1"/>
          </p:cNvSpPr>
          <p:nvPr>
            <p:ph type="sldNum" idx="12"/>
          </p:nvPr>
        </p:nvSpPr>
        <p:spPr>
          <a:xfrm>
            <a:off x="7620000" y="4903898"/>
            <a:ext cx="1066800" cy="246900"/>
          </a:xfrm>
          <a:prstGeom prst="rect">
            <a:avLst/>
          </a:prstGeom>
        </p:spPr>
        <p:txBody>
          <a:bodyPr spcFirstLastPara="1" wrap="square" lIns="91425" tIns="45700" rIns="0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5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7</a:t>
            </a:fld>
            <a:endParaRPr dirty="0">
              <a:solidFill>
                <a:schemeClr val="accent5">
                  <a:lumMod val="50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13" name="Picture 8" descr="A picture containing text, diagram, screenshot, number&#10;&#10;Description automatically generated">
            <a:extLst>
              <a:ext uri="{FF2B5EF4-FFF2-40B4-BE49-F238E27FC236}">
                <a16:creationId xmlns:a16="http://schemas.microsoft.com/office/drawing/2014/main" id="{DB7B2897-2349-B1BB-693C-834D9E0079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600" y="1649728"/>
            <a:ext cx="4252212" cy="2617472"/>
          </a:xfrm>
          <a:prstGeom prst="rect">
            <a:avLst/>
          </a:prstGeom>
        </p:spPr>
      </p:pic>
      <p:pic>
        <p:nvPicPr>
          <p:cNvPr id="14" name="Picture 9" descr="A picture containing text, diagram, screenshot, number&#10;&#10;Description automatically generated">
            <a:extLst>
              <a:ext uri="{FF2B5EF4-FFF2-40B4-BE49-F238E27FC236}">
                <a16:creationId xmlns:a16="http://schemas.microsoft.com/office/drawing/2014/main" id="{1A8A3572-5366-C444-EE93-A53BAE1B0E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3173" y="1660022"/>
            <a:ext cx="4252213" cy="259445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799A647-348E-7BBD-5226-A5D4448FD882}"/>
              </a:ext>
            </a:extLst>
          </p:cNvPr>
          <p:cNvSpPr txBox="1"/>
          <p:nvPr/>
        </p:nvSpPr>
        <p:spPr>
          <a:xfrm>
            <a:off x="457200" y="1341951"/>
            <a:ext cx="8458200" cy="307777"/>
          </a:xfrm>
          <a:prstGeom prst="rect">
            <a:avLst/>
          </a:prstGeom>
          <a:noFill/>
        </p:spPr>
        <p:txBody>
          <a:bodyPr wrap="square" numCol="2">
            <a:spAutoFit/>
          </a:bodyPr>
          <a:lstStyle/>
          <a:p>
            <a:pPr marL="131445" indent="0">
              <a:buNone/>
            </a:pPr>
            <a:r>
              <a:rPr lang="en-GB" sz="1400" dirty="0">
                <a:solidFill>
                  <a:srgbClr val="5C697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ENERGY USAGE</a:t>
            </a:r>
          </a:p>
          <a:p>
            <a:pPr marL="131445" indent="0">
              <a:buNone/>
            </a:pPr>
            <a:r>
              <a:rPr lang="en-GB" dirty="0">
                <a:solidFill>
                  <a:srgbClr val="5C697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MARKET SHARE</a:t>
            </a:r>
            <a:endParaRPr lang="en-GB" sz="1400" dirty="0">
              <a:solidFill>
                <a:srgbClr val="5C697C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68076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Box 37">
            <a:extLst>
              <a:ext uri="{FF2B5EF4-FFF2-40B4-BE49-F238E27FC236}">
                <a16:creationId xmlns:a16="http://schemas.microsoft.com/office/drawing/2014/main" id="{18D376BE-DB0E-65C1-47F2-480E9102A716}"/>
              </a:ext>
            </a:extLst>
          </p:cNvPr>
          <p:cNvSpPr txBox="1"/>
          <p:nvPr/>
        </p:nvSpPr>
        <p:spPr>
          <a:xfrm>
            <a:off x="5562600" y="1383256"/>
            <a:ext cx="3124200" cy="41857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-381000" algn="just">
              <a:spcBef>
                <a:spcPts val="0"/>
              </a:spcBef>
              <a:buSzPct val="100000"/>
              <a:buAutoNum type="arabicParenR"/>
            </a:pPr>
            <a:r>
              <a:rPr lang="en-GB" sz="1400" b="1" dirty="0">
                <a:solidFill>
                  <a:schemeClr val="accent4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Search publications</a:t>
            </a:r>
          </a:p>
          <a:p>
            <a:pPr indent="-381000" algn="just"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accent4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Define the search string.</a:t>
            </a:r>
          </a:p>
          <a:p>
            <a:pPr indent="-381000" algn="just"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accent4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Retrieve deduplicated records.*</a:t>
            </a:r>
          </a:p>
          <a:p>
            <a:pPr indent="-381000" algn="just"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endParaRPr lang="en-GB" sz="1400" b="1" dirty="0">
              <a:solidFill>
                <a:schemeClr val="accent4">
                  <a:lumMod val="50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algn="just">
              <a:spcBef>
                <a:spcPts val="0"/>
              </a:spcBef>
              <a:buSzPct val="100000"/>
            </a:pPr>
            <a:endParaRPr lang="en-GB" sz="1400" b="1" dirty="0">
              <a:solidFill>
                <a:schemeClr val="accent4">
                  <a:lumMod val="50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indent="-381000" algn="just">
              <a:spcBef>
                <a:spcPts val="0"/>
              </a:spcBef>
              <a:buSzPct val="100000"/>
              <a:buFont typeface="+mj-lt"/>
              <a:buAutoNum type="arabicParenR" startAt="2"/>
            </a:pPr>
            <a:r>
              <a:rPr lang="en-GB" sz="1400" b="1" dirty="0">
                <a:solidFill>
                  <a:schemeClr val="accent4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Machine Learning</a:t>
            </a:r>
          </a:p>
          <a:p>
            <a:pPr indent="-381000" algn="just"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accent4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Prioritise document screening by applying a BERT classifier.*</a:t>
            </a:r>
          </a:p>
          <a:p>
            <a:pPr indent="-381000" algn="just"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accent4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Screen prioritised articles at abstract level.*</a:t>
            </a:r>
          </a:p>
          <a:p>
            <a:pPr indent="-381000" algn="just"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accent4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Stop when the 95% recall target is reached.</a:t>
            </a:r>
            <a:endParaRPr lang="en-GB" sz="1400" b="1" dirty="0">
              <a:solidFill>
                <a:schemeClr val="accent4">
                  <a:lumMod val="50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indent="-381000" algn="just">
              <a:spcBef>
                <a:spcPts val="0"/>
              </a:spcBef>
              <a:buSzPct val="100000"/>
              <a:buFont typeface="+mj-lt"/>
              <a:buAutoNum type="arabicParenR" startAt="3"/>
            </a:pPr>
            <a:r>
              <a:rPr lang="en-GB" b="1" dirty="0">
                <a:solidFill>
                  <a:schemeClr val="accent4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Data Retrieval / Analysis</a:t>
            </a:r>
          </a:p>
          <a:p>
            <a:pPr marL="285750" indent="-285750" algn="just"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accent4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Perform full-text coding and of the relevant studies*.   </a:t>
            </a:r>
          </a:p>
          <a:p>
            <a:pPr marL="285750" indent="-285750" algn="just"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accent4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Harmonise effect sizes.*</a:t>
            </a:r>
          </a:p>
          <a:p>
            <a:pPr marL="285750" indent="-285750" algn="just"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accent4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Publish the data on an open repository.*</a:t>
            </a:r>
          </a:p>
          <a:p>
            <a:pPr marL="285750" indent="-285750" algn="just"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accent4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Implement an FE or an RE model.</a:t>
            </a:r>
          </a:p>
          <a:p>
            <a:pPr algn="just">
              <a:spcBef>
                <a:spcPts val="0"/>
              </a:spcBef>
              <a:buSzPct val="100000"/>
            </a:pPr>
            <a:endParaRPr lang="en-GB" sz="1200" dirty="0">
              <a:solidFill>
                <a:schemeClr val="accent4">
                  <a:lumMod val="50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algn="just">
              <a:spcBef>
                <a:spcPts val="0"/>
              </a:spcBef>
              <a:buSzPct val="100000"/>
            </a:pPr>
            <a:endParaRPr lang="en-GB" sz="1400" b="1" dirty="0">
              <a:solidFill>
                <a:schemeClr val="accent4">
                  <a:lumMod val="50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algn="just">
              <a:spcBef>
                <a:spcPts val="0"/>
              </a:spcBef>
              <a:buSzPct val="100000"/>
            </a:pPr>
            <a:endParaRPr lang="en-GB" sz="1400" b="1" dirty="0">
              <a:solidFill>
                <a:schemeClr val="accent4">
                  <a:lumMod val="50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64" name="Google Shape;164;p21"/>
          <p:cNvSpPr txBox="1">
            <a:spLocks noGrp="1"/>
          </p:cNvSpPr>
          <p:nvPr>
            <p:ph type="title"/>
          </p:nvPr>
        </p:nvSpPr>
        <p:spPr>
          <a:xfrm>
            <a:off x="457200" y="400050"/>
            <a:ext cx="8229600" cy="742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0" dirty="0">
                <a:solidFill>
                  <a:schemeClr val="accent4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1.2 Highlights: </a:t>
            </a:r>
            <a:br>
              <a:rPr lang="en" sz="2400" b="0" dirty="0">
                <a:solidFill>
                  <a:schemeClr val="accent4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en-US" sz="1800" b="0" dirty="0">
                <a:solidFill>
                  <a:srgbClr val="5C697C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LSR</a:t>
            </a:r>
            <a:endParaRPr sz="1800" b="0" dirty="0">
              <a:solidFill>
                <a:schemeClr val="accent4">
                  <a:lumMod val="50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65" name="Google Shape;165;p21"/>
          <p:cNvSpPr txBox="1">
            <a:spLocks noGrp="1"/>
          </p:cNvSpPr>
          <p:nvPr>
            <p:ph type="body" idx="1"/>
          </p:nvPr>
        </p:nvSpPr>
        <p:spPr>
          <a:xfrm>
            <a:off x="457200" y="1287237"/>
            <a:ext cx="3943204" cy="3456213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381000" algn="just">
              <a:lnSpc>
                <a:spcPct val="150000"/>
              </a:lnSpc>
              <a:spcBef>
                <a:spcPts val="0"/>
              </a:spcBef>
              <a:buSzPct val="100000"/>
            </a:pPr>
            <a:r>
              <a:rPr lang="en-GB" sz="1400" dirty="0">
                <a:solidFill>
                  <a:schemeClr val="accent4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We have collected studies for the baseline review, and are in the process of full-text coding.</a:t>
            </a:r>
          </a:p>
          <a:p>
            <a:pPr indent="-381000" algn="just">
              <a:lnSpc>
                <a:spcPct val="150000"/>
              </a:lnSpc>
              <a:spcBef>
                <a:spcPts val="0"/>
              </a:spcBef>
              <a:buSzPct val="100000"/>
            </a:pPr>
            <a:endParaRPr lang="en-GB" sz="1400" dirty="0">
              <a:solidFill>
                <a:schemeClr val="accent4">
                  <a:lumMod val="50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indent="-381000" algn="just">
              <a:lnSpc>
                <a:spcPct val="150000"/>
              </a:lnSpc>
              <a:spcBef>
                <a:spcPts val="0"/>
              </a:spcBef>
              <a:buSzPct val="100000"/>
            </a:pPr>
            <a:r>
              <a:rPr lang="en-GB" sz="1400" dirty="0">
                <a:solidFill>
                  <a:schemeClr val="accent4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We have prepared the query list to be moved to the new platform for future work.</a:t>
            </a:r>
          </a:p>
          <a:p>
            <a:pPr indent="-381000" algn="just">
              <a:lnSpc>
                <a:spcPct val="150000"/>
              </a:lnSpc>
              <a:spcBef>
                <a:spcPts val="0"/>
              </a:spcBef>
              <a:buSzPct val="100000"/>
            </a:pPr>
            <a:endParaRPr lang="en-GB" sz="1400" dirty="0">
              <a:solidFill>
                <a:schemeClr val="accent4">
                  <a:lumMod val="50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indent="-381000" algn="just">
              <a:lnSpc>
                <a:spcPct val="150000"/>
              </a:lnSpc>
              <a:spcBef>
                <a:spcPts val="0"/>
              </a:spcBef>
              <a:buSzPct val="100000"/>
            </a:pPr>
            <a:r>
              <a:rPr lang="en-GB" sz="1400" dirty="0">
                <a:solidFill>
                  <a:schemeClr val="accent4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The next steps include testing and adjusting the “living” part of the review.</a:t>
            </a:r>
          </a:p>
        </p:txBody>
      </p:sp>
      <p:pic>
        <p:nvPicPr>
          <p:cNvPr id="29" name="Graphic 28" descr="Magnifying glass outline">
            <a:extLst>
              <a:ext uri="{FF2B5EF4-FFF2-40B4-BE49-F238E27FC236}">
                <a16:creationId xmlns:a16="http://schemas.microsoft.com/office/drawing/2014/main" id="{6A1FBA83-A069-0BB6-BF33-3A920A51D5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43598" y="1287237"/>
            <a:ext cx="742801" cy="742801"/>
          </a:xfrm>
          <a:prstGeom prst="rect">
            <a:avLst/>
          </a:prstGeom>
        </p:spPr>
      </p:pic>
      <p:pic>
        <p:nvPicPr>
          <p:cNvPr id="31" name="Graphic 30" descr="Laptop outline">
            <a:extLst>
              <a:ext uri="{FF2B5EF4-FFF2-40B4-BE49-F238E27FC236}">
                <a16:creationId xmlns:a16="http://schemas.microsoft.com/office/drawing/2014/main" id="{6F7AE395-5133-FAFF-3F33-CC96E56B3C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743598" y="2488617"/>
            <a:ext cx="742801" cy="742801"/>
          </a:xfrm>
          <a:prstGeom prst="rect">
            <a:avLst/>
          </a:prstGeom>
        </p:spPr>
      </p:pic>
      <p:pic>
        <p:nvPicPr>
          <p:cNvPr id="33" name="Graphic 32" descr="Presentation with bar chart outline">
            <a:extLst>
              <a:ext uri="{FF2B5EF4-FFF2-40B4-BE49-F238E27FC236}">
                <a16:creationId xmlns:a16="http://schemas.microsoft.com/office/drawing/2014/main" id="{377EE408-7149-B6A9-B443-3E7BB42C0D1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743598" y="3689997"/>
            <a:ext cx="742801" cy="742801"/>
          </a:xfrm>
          <a:prstGeom prst="rect">
            <a:avLst/>
          </a:prstGeom>
        </p:spPr>
      </p:pic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2BEC81C8-091E-3C50-0E55-6D06BF9E425C}"/>
              </a:ext>
            </a:extLst>
          </p:cNvPr>
          <p:cNvCxnSpPr>
            <a:cxnSpLocks/>
            <a:stCxn id="29" idx="2"/>
            <a:endCxn id="31" idx="0"/>
          </p:cNvCxnSpPr>
          <p:nvPr/>
        </p:nvCxnSpPr>
        <p:spPr>
          <a:xfrm>
            <a:off x="5114999" y="2030038"/>
            <a:ext cx="0" cy="4585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754DA42C-4EDC-CADA-A2DE-2172AA0B01AB}"/>
              </a:ext>
            </a:extLst>
          </p:cNvPr>
          <p:cNvCxnSpPr>
            <a:cxnSpLocks/>
          </p:cNvCxnSpPr>
          <p:nvPr/>
        </p:nvCxnSpPr>
        <p:spPr>
          <a:xfrm>
            <a:off x="5091940" y="3231418"/>
            <a:ext cx="0" cy="4585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AB0A49C5-F13A-D2A6-77C8-8F1DB70C3801}"/>
              </a:ext>
            </a:extLst>
          </p:cNvPr>
          <p:cNvSpPr txBox="1"/>
          <p:nvPr/>
        </p:nvSpPr>
        <p:spPr>
          <a:xfrm>
            <a:off x="1606063" y="4928056"/>
            <a:ext cx="7760671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800" dirty="0">
                <a:solidFill>
                  <a:schemeClr val="tx1"/>
                </a:solidFill>
                <a:latin typeface="Calibri" panose="020F0502020204030204" pitchFamily="34" charset="0"/>
                <a:ea typeface="CMU Sans Serif Medium" panose="02000603000000000000" pitchFamily="2" charset="0"/>
                <a:cs typeface="Calibri" panose="020F0502020204030204" pitchFamily="34" charset="0"/>
              </a:rPr>
              <a:t>* marked steps will be performed bi-weekly and the results made available at a public repository. Apart from that, a yearly summarised review will be produced and published.</a:t>
            </a:r>
          </a:p>
        </p:txBody>
      </p:sp>
      <p:sp>
        <p:nvSpPr>
          <p:cNvPr id="45" name="Google Shape;166;p21">
            <a:extLst>
              <a:ext uri="{FF2B5EF4-FFF2-40B4-BE49-F238E27FC236}">
                <a16:creationId xmlns:a16="http://schemas.microsoft.com/office/drawing/2014/main" id="{739B1622-EEA4-D299-7323-0AD09C33C6AD}"/>
              </a:ext>
            </a:extLst>
          </p:cNvPr>
          <p:cNvSpPr txBox="1">
            <a:spLocks/>
          </p:cNvSpPr>
          <p:nvPr/>
        </p:nvSpPr>
        <p:spPr>
          <a:xfrm>
            <a:off x="-764788" y="4903898"/>
            <a:ext cx="10668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0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mtClean="0">
                <a:solidFill>
                  <a:schemeClr val="accent5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pPr/>
              <a:t>8</a:t>
            </a:fld>
            <a:endParaRPr lang="en" dirty="0">
              <a:solidFill>
                <a:schemeClr val="accent5">
                  <a:lumMod val="50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1"/>
          <p:cNvSpPr txBox="1">
            <a:spLocks noGrp="1"/>
          </p:cNvSpPr>
          <p:nvPr>
            <p:ph type="title"/>
          </p:nvPr>
        </p:nvSpPr>
        <p:spPr>
          <a:xfrm>
            <a:off x="457200" y="400050"/>
            <a:ext cx="8229600" cy="742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0" dirty="0">
                <a:solidFill>
                  <a:schemeClr val="accent4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1.3 Highlights: </a:t>
            </a:r>
            <a:br>
              <a:rPr lang="en" sz="2400" b="0" dirty="0">
                <a:solidFill>
                  <a:schemeClr val="accent4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en-US" sz="1800" b="0" dirty="0">
                <a:solidFill>
                  <a:srgbClr val="5C697C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Gender and justice in climate adaptation </a:t>
            </a:r>
            <a:endParaRPr sz="1800" b="0" dirty="0">
              <a:solidFill>
                <a:schemeClr val="accent4">
                  <a:lumMod val="50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65" name="Google Shape;165;p21"/>
          <p:cNvSpPr txBox="1">
            <a:spLocks noGrp="1"/>
          </p:cNvSpPr>
          <p:nvPr>
            <p:ph type="body" idx="1"/>
          </p:nvPr>
        </p:nvSpPr>
        <p:spPr>
          <a:xfrm>
            <a:off x="457199" y="1287237"/>
            <a:ext cx="4114801" cy="3372169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indent="-381000" algn="just">
              <a:lnSpc>
                <a:spcPct val="150000"/>
              </a:lnSpc>
              <a:spcBef>
                <a:spcPts val="0"/>
              </a:spcBef>
              <a:buSzPct val="100000"/>
            </a:pPr>
            <a:r>
              <a:rPr lang="en-GB" sz="1200" dirty="0">
                <a:solidFill>
                  <a:schemeClr val="accent4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We have re-evaluated the STM outputs and put all the data together, getting 13 topics that we classified as relevant to the climate justice framework.</a:t>
            </a:r>
          </a:p>
          <a:p>
            <a:pPr indent="-381000" algn="just">
              <a:lnSpc>
                <a:spcPct val="150000"/>
              </a:lnSpc>
              <a:spcBef>
                <a:spcPts val="0"/>
              </a:spcBef>
              <a:buSzPct val="100000"/>
            </a:pPr>
            <a:r>
              <a:rPr lang="en-GB" sz="1200" dirty="0">
                <a:solidFill>
                  <a:schemeClr val="accent4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I am still exploring the quantitative analysis – effect of control variables and presentation of results.</a:t>
            </a:r>
          </a:p>
          <a:p>
            <a:pPr indent="-381000" algn="just">
              <a:lnSpc>
                <a:spcPct val="150000"/>
              </a:lnSpc>
              <a:spcBef>
                <a:spcPts val="0"/>
              </a:spcBef>
              <a:buSzPct val="100000"/>
            </a:pPr>
            <a:r>
              <a:rPr lang="en-GB" sz="1200" dirty="0">
                <a:solidFill>
                  <a:schemeClr val="accent4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We are working on a webpage with interactive visualisations.</a:t>
            </a:r>
          </a:p>
          <a:p>
            <a:pPr indent="-381000" algn="just">
              <a:lnSpc>
                <a:spcPct val="150000"/>
              </a:lnSpc>
              <a:spcBef>
                <a:spcPts val="0"/>
              </a:spcBef>
              <a:buSzPct val="100000"/>
            </a:pPr>
            <a:r>
              <a:rPr lang="en-GB" sz="1200" dirty="0">
                <a:solidFill>
                  <a:schemeClr val="accent4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We’ll try to submit by end October?</a:t>
            </a:r>
          </a:p>
        </p:txBody>
      </p:sp>
      <p:sp>
        <p:nvSpPr>
          <p:cNvPr id="166" name="Google Shape;166;p21"/>
          <p:cNvSpPr txBox="1">
            <a:spLocks noGrp="1"/>
          </p:cNvSpPr>
          <p:nvPr>
            <p:ph type="sldNum" idx="12"/>
          </p:nvPr>
        </p:nvSpPr>
        <p:spPr>
          <a:xfrm>
            <a:off x="7620000" y="4903898"/>
            <a:ext cx="1066800" cy="246900"/>
          </a:xfrm>
          <a:prstGeom prst="rect">
            <a:avLst/>
          </a:prstGeom>
        </p:spPr>
        <p:txBody>
          <a:bodyPr spcFirstLastPara="1" wrap="square" lIns="91425" tIns="45700" rIns="0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5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9</a:t>
            </a:fld>
            <a:endParaRPr dirty="0">
              <a:solidFill>
                <a:schemeClr val="accent5">
                  <a:lumMod val="50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3" name="Picture 2" descr="A screen shot of a diagram&#10;&#10;Description automatically generated">
            <a:extLst>
              <a:ext uri="{FF2B5EF4-FFF2-40B4-BE49-F238E27FC236}">
                <a16:creationId xmlns:a16="http://schemas.microsoft.com/office/drawing/2014/main" id="{33BE1BC0-A137-F59E-6E9A-2B1992E789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287237"/>
            <a:ext cx="4567518" cy="3425638"/>
          </a:xfrm>
          <a:prstGeom prst="rect">
            <a:avLst/>
          </a:prstGeom>
        </p:spPr>
      </p:pic>
      <p:pic>
        <p:nvPicPr>
          <p:cNvPr id="4" name="Picture 3" descr="A screenshot of a screen&#10;&#10;Description automatically generated">
            <a:extLst>
              <a:ext uri="{FF2B5EF4-FFF2-40B4-BE49-F238E27FC236}">
                <a16:creationId xmlns:a16="http://schemas.microsoft.com/office/drawing/2014/main" id="{A44E14CE-EED6-07CF-62AB-2332651519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9065" y="3558856"/>
            <a:ext cx="3031067" cy="1184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919454"/>
      </p:ext>
    </p:extLst>
  </p:cSld>
  <p:clrMapOvr>
    <a:masterClrMapping/>
  </p:clrMapOvr>
</p:sld>
</file>

<file path=ppt/theme/theme1.xml><?xml version="1.0" encoding="utf-8"?>
<a:theme xmlns:a="http://schemas.openxmlformats.org/drawingml/2006/main" name="MCC_Powerpoint_Hausschrift_600dpi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2499</TotalTime>
  <Words>1376</Words>
  <Application>Microsoft Macintosh PowerPoint</Application>
  <PresentationFormat>On-screen Show (16:9)</PresentationFormat>
  <Paragraphs>165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ZapfHumanist601BT</vt:lpstr>
      <vt:lpstr>MCC_Powerpoint_Hausschrift_600dpi</vt:lpstr>
      <vt:lpstr>Individual Presentation</vt:lpstr>
      <vt:lpstr>Presentation Outline</vt:lpstr>
      <vt:lpstr>1.1 Highlights: A meta-analysis on the role of Behavioral Interventions &amp; Incentives on Energy Efficiency Adoption</vt:lpstr>
      <vt:lpstr>1.1 Highlights: A meta-analysis on the role of Behavioral Interventions &amp; Incentives on Energy Efficiency Adoption</vt:lpstr>
      <vt:lpstr>1.1 Highlights: A meta-analysis on the role of Behavioral Interventions &amp; Incentives on Energy Efficiency Adoption</vt:lpstr>
      <vt:lpstr>1.1 Highlights: A meta-analysis on the role of Behavioral Interventions &amp; Incentives on Energy Efficiency Adoption</vt:lpstr>
      <vt:lpstr>1.1 Highlights: A meta-analysis on the role of Behavioral Interventions &amp; Incentives on Energy Efficiency Adoption</vt:lpstr>
      <vt:lpstr>1.2 Highlights:  LSR</vt:lpstr>
      <vt:lpstr>1.3 Highlights:  Gender and justice in climate adaptation </vt:lpstr>
      <vt:lpstr>2.1 Project Pitches:  Equity in climate governance</vt:lpstr>
      <vt:lpstr>2.2 Project Pitches:  Ex-post evaluations prediction from abstracts</vt:lpstr>
      <vt:lpstr>2.3 Project Pitches:  Geographic sentiment analysis</vt:lpstr>
      <vt:lpstr>3. Needs and requirements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Women, science and social justice: an evidence map of gendered discourse in climate research</dc:title>
  <cp:lastModifiedBy>Diana Danilenko</cp:lastModifiedBy>
  <cp:revision>107</cp:revision>
  <dcterms:modified xsi:type="dcterms:W3CDTF">2023-09-12T13:25:17Z</dcterms:modified>
</cp:coreProperties>
</file>